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31"/>
  </p:notesMasterIdLst>
  <p:sldIdLst>
    <p:sldId id="256" r:id="rId2"/>
    <p:sldId id="257" r:id="rId3"/>
    <p:sldId id="258" r:id="rId4"/>
    <p:sldId id="259" r:id="rId5"/>
    <p:sldId id="260" r:id="rId6"/>
    <p:sldId id="261" r:id="rId7"/>
    <p:sldId id="281" r:id="rId8"/>
    <p:sldId id="262" r:id="rId9"/>
    <p:sldId id="263" r:id="rId10"/>
    <p:sldId id="264" r:id="rId11"/>
    <p:sldId id="282" r:id="rId12"/>
    <p:sldId id="265" r:id="rId13"/>
    <p:sldId id="283" r:id="rId14"/>
    <p:sldId id="266" r:id="rId15"/>
    <p:sldId id="267" r:id="rId16"/>
    <p:sldId id="268" r:id="rId17"/>
    <p:sldId id="269" r:id="rId18"/>
    <p:sldId id="270" r:id="rId19"/>
    <p:sldId id="271" r:id="rId20"/>
    <p:sldId id="280" r:id="rId21"/>
    <p:sldId id="272" r:id="rId22"/>
    <p:sldId id="284" r:id="rId23"/>
    <p:sldId id="273" r:id="rId24"/>
    <p:sldId id="274" r:id="rId25"/>
    <p:sldId id="275" r:id="rId26"/>
    <p:sldId id="276" r:id="rId27"/>
    <p:sldId id="277" r:id="rId28"/>
    <p:sldId id="278" r:id="rId29"/>
    <p:sldId id="279"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38"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8737CC-F0B9-4AAA-8129-C4429EF2194F}" type="datetimeFigureOut">
              <a:rPr lang="en-US" smtClean="0"/>
              <a:t>9/27/2017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351B1B-E9C9-463E-82BD-DBF079C2BB70}" type="slidenum">
              <a:rPr lang="en-US" smtClean="0"/>
              <a:t>‹#›</a:t>
            </a:fld>
            <a:endParaRPr lang="en-US"/>
          </a:p>
        </p:txBody>
      </p:sp>
    </p:spTree>
    <p:extLst>
      <p:ext uri="{BB962C8B-B14F-4D97-AF65-F5344CB8AC3E}">
        <p14:creationId xmlns:p14="http://schemas.microsoft.com/office/powerpoint/2010/main" val="3759144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351B1B-E9C9-463E-82BD-DBF079C2BB70}" type="slidenum">
              <a:rPr lang="en-US" smtClean="0"/>
              <a:t>12</a:t>
            </a:fld>
            <a:endParaRPr lang="en-US"/>
          </a:p>
        </p:txBody>
      </p:sp>
    </p:spTree>
    <p:extLst>
      <p:ext uri="{BB962C8B-B14F-4D97-AF65-F5344CB8AC3E}">
        <p14:creationId xmlns:p14="http://schemas.microsoft.com/office/powerpoint/2010/main" val="3667778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C6F923A-1C50-44A6-AB22-6A34CA61E196}" type="datetimeFigureOut">
              <a:rPr lang="en-US" smtClean="0"/>
              <a:pPr/>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71AEA-C169-4708-B643-973C1408AA16}" type="slidenum">
              <a:rPr lang="en-US" smtClean="0"/>
              <a:pPr/>
              <a:t>‹#›</a:t>
            </a:fld>
            <a:endParaRPr lang="en-US"/>
          </a:p>
        </p:txBody>
      </p:sp>
    </p:spTree>
    <p:extLst>
      <p:ext uri="{BB962C8B-B14F-4D97-AF65-F5344CB8AC3E}">
        <p14:creationId xmlns:p14="http://schemas.microsoft.com/office/powerpoint/2010/main" val="2370644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6F923A-1C50-44A6-AB22-6A34CA61E196}" type="datetimeFigureOut">
              <a:rPr lang="en-US" smtClean="0"/>
              <a:pPr/>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71AEA-C169-4708-B643-973C1408AA16}" type="slidenum">
              <a:rPr lang="en-US" smtClean="0"/>
              <a:pPr/>
              <a:t>‹#›</a:t>
            </a:fld>
            <a:endParaRPr lang="en-US"/>
          </a:p>
        </p:txBody>
      </p:sp>
    </p:spTree>
    <p:extLst>
      <p:ext uri="{BB962C8B-B14F-4D97-AF65-F5344CB8AC3E}">
        <p14:creationId xmlns:p14="http://schemas.microsoft.com/office/powerpoint/2010/main" val="3723516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6F923A-1C50-44A6-AB22-6A34CA61E196}" type="datetimeFigureOut">
              <a:rPr lang="en-US" smtClean="0"/>
              <a:pPr/>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71AEA-C169-4708-B643-973C1408AA16}"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97777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6F923A-1C50-44A6-AB22-6A34CA61E196}" type="datetimeFigureOut">
              <a:rPr lang="en-US" smtClean="0"/>
              <a:pPr/>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71AEA-C169-4708-B643-973C1408AA16}" type="slidenum">
              <a:rPr lang="en-US" smtClean="0"/>
              <a:pPr/>
              <a:t>‹#›</a:t>
            </a:fld>
            <a:endParaRPr lang="en-US"/>
          </a:p>
        </p:txBody>
      </p:sp>
    </p:spTree>
    <p:extLst>
      <p:ext uri="{BB962C8B-B14F-4D97-AF65-F5344CB8AC3E}">
        <p14:creationId xmlns:p14="http://schemas.microsoft.com/office/powerpoint/2010/main" val="30871101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6F923A-1C50-44A6-AB22-6A34CA61E196}" type="datetimeFigureOut">
              <a:rPr lang="en-US" smtClean="0"/>
              <a:pPr/>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71AEA-C169-4708-B643-973C1408AA16}"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435892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6F923A-1C50-44A6-AB22-6A34CA61E196}" type="datetimeFigureOut">
              <a:rPr lang="en-US" smtClean="0"/>
              <a:pPr/>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71AEA-C169-4708-B643-973C1408AA16}" type="slidenum">
              <a:rPr lang="en-US" smtClean="0"/>
              <a:pPr/>
              <a:t>‹#›</a:t>
            </a:fld>
            <a:endParaRPr lang="en-US"/>
          </a:p>
        </p:txBody>
      </p:sp>
    </p:spTree>
    <p:extLst>
      <p:ext uri="{BB962C8B-B14F-4D97-AF65-F5344CB8AC3E}">
        <p14:creationId xmlns:p14="http://schemas.microsoft.com/office/powerpoint/2010/main" val="14066735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6F923A-1C50-44A6-AB22-6A34CA61E196}" type="datetimeFigureOut">
              <a:rPr lang="en-US" smtClean="0"/>
              <a:pPr/>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71AEA-C169-4708-B643-973C1408AA16}" type="slidenum">
              <a:rPr lang="en-US" smtClean="0"/>
              <a:pPr/>
              <a:t>‹#›</a:t>
            </a:fld>
            <a:endParaRPr lang="en-US"/>
          </a:p>
        </p:txBody>
      </p:sp>
    </p:spTree>
    <p:extLst>
      <p:ext uri="{BB962C8B-B14F-4D97-AF65-F5344CB8AC3E}">
        <p14:creationId xmlns:p14="http://schemas.microsoft.com/office/powerpoint/2010/main" val="20423965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6F923A-1C50-44A6-AB22-6A34CA61E196}" type="datetimeFigureOut">
              <a:rPr lang="en-US" smtClean="0"/>
              <a:pPr/>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71AEA-C169-4708-B643-973C1408AA16}" type="slidenum">
              <a:rPr lang="en-US" smtClean="0"/>
              <a:pPr/>
              <a:t>‹#›</a:t>
            </a:fld>
            <a:endParaRPr lang="en-US"/>
          </a:p>
        </p:txBody>
      </p:sp>
    </p:spTree>
    <p:extLst>
      <p:ext uri="{BB962C8B-B14F-4D97-AF65-F5344CB8AC3E}">
        <p14:creationId xmlns:p14="http://schemas.microsoft.com/office/powerpoint/2010/main" val="1794492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6F923A-1C50-44A6-AB22-6A34CA61E196}" type="datetimeFigureOut">
              <a:rPr lang="en-US" smtClean="0"/>
              <a:pPr/>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71AEA-C169-4708-B643-973C1408AA16}" type="slidenum">
              <a:rPr lang="en-US" smtClean="0"/>
              <a:pPr/>
              <a:t>‹#›</a:t>
            </a:fld>
            <a:endParaRPr lang="en-US"/>
          </a:p>
        </p:txBody>
      </p:sp>
    </p:spTree>
    <p:extLst>
      <p:ext uri="{BB962C8B-B14F-4D97-AF65-F5344CB8AC3E}">
        <p14:creationId xmlns:p14="http://schemas.microsoft.com/office/powerpoint/2010/main" val="3291315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6F923A-1C50-44A6-AB22-6A34CA61E196}" type="datetimeFigureOut">
              <a:rPr lang="en-US" smtClean="0"/>
              <a:pPr/>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71AEA-C169-4708-B643-973C1408AA16}" type="slidenum">
              <a:rPr lang="en-US" smtClean="0"/>
              <a:pPr/>
              <a:t>‹#›</a:t>
            </a:fld>
            <a:endParaRPr lang="en-US"/>
          </a:p>
        </p:txBody>
      </p:sp>
    </p:spTree>
    <p:extLst>
      <p:ext uri="{BB962C8B-B14F-4D97-AF65-F5344CB8AC3E}">
        <p14:creationId xmlns:p14="http://schemas.microsoft.com/office/powerpoint/2010/main" val="2326599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C6F923A-1C50-44A6-AB22-6A34CA61E196}" type="datetimeFigureOut">
              <a:rPr lang="en-US" smtClean="0"/>
              <a:pPr/>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71AEA-C169-4708-B643-973C1408AA16}" type="slidenum">
              <a:rPr lang="en-US" smtClean="0"/>
              <a:pPr/>
              <a:t>‹#›</a:t>
            </a:fld>
            <a:endParaRPr lang="en-US"/>
          </a:p>
        </p:txBody>
      </p:sp>
    </p:spTree>
    <p:extLst>
      <p:ext uri="{BB962C8B-B14F-4D97-AF65-F5344CB8AC3E}">
        <p14:creationId xmlns:p14="http://schemas.microsoft.com/office/powerpoint/2010/main" val="2686968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C6F923A-1C50-44A6-AB22-6A34CA61E196}" type="datetimeFigureOut">
              <a:rPr lang="en-US" smtClean="0"/>
              <a:pPr/>
              <a:t>9/27/2017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071AEA-C169-4708-B643-973C1408AA16}" type="slidenum">
              <a:rPr lang="en-US" smtClean="0"/>
              <a:pPr/>
              <a:t>‹#›</a:t>
            </a:fld>
            <a:endParaRPr lang="en-US"/>
          </a:p>
        </p:txBody>
      </p:sp>
    </p:spTree>
    <p:extLst>
      <p:ext uri="{BB962C8B-B14F-4D97-AF65-F5344CB8AC3E}">
        <p14:creationId xmlns:p14="http://schemas.microsoft.com/office/powerpoint/2010/main" val="2318238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C6F923A-1C50-44A6-AB22-6A34CA61E196}" type="datetimeFigureOut">
              <a:rPr lang="en-US" smtClean="0"/>
              <a:pPr/>
              <a:t>9/27/2017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071AEA-C169-4708-B643-973C1408AA16}" type="slidenum">
              <a:rPr lang="en-US" smtClean="0"/>
              <a:pPr/>
              <a:t>‹#›</a:t>
            </a:fld>
            <a:endParaRPr lang="en-US"/>
          </a:p>
        </p:txBody>
      </p:sp>
    </p:spTree>
    <p:extLst>
      <p:ext uri="{BB962C8B-B14F-4D97-AF65-F5344CB8AC3E}">
        <p14:creationId xmlns:p14="http://schemas.microsoft.com/office/powerpoint/2010/main" val="2951804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6F923A-1C50-44A6-AB22-6A34CA61E196}" type="datetimeFigureOut">
              <a:rPr lang="en-US" smtClean="0"/>
              <a:pPr/>
              <a:t>9/27/2017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071AEA-C169-4708-B643-973C1408AA16}" type="slidenum">
              <a:rPr lang="en-US" smtClean="0"/>
              <a:pPr/>
              <a:t>‹#›</a:t>
            </a:fld>
            <a:endParaRPr lang="en-US"/>
          </a:p>
        </p:txBody>
      </p:sp>
    </p:spTree>
    <p:extLst>
      <p:ext uri="{BB962C8B-B14F-4D97-AF65-F5344CB8AC3E}">
        <p14:creationId xmlns:p14="http://schemas.microsoft.com/office/powerpoint/2010/main" val="3852041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6F923A-1C50-44A6-AB22-6A34CA61E196}" type="datetimeFigureOut">
              <a:rPr lang="en-US" smtClean="0"/>
              <a:pPr/>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71AEA-C169-4708-B643-973C1408AA16}" type="slidenum">
              <a:rPr lang="en-US" smtClean="0"/>
              <a:pPr/>
              <a:t>‹#›</a:t>
            </a:fld>
            <a:endParaRPr lang="en-US"/>
          </a:p>
        </p:txBody>
      </p:sp>
    </p:spTree>
    <p:extLst>
      <p:ext uri="{BB962C8B-B14F-4D97-AF65-F5344CB8AC3E}">
        <p14:creationId xmlns:p14="http://schemas.microsoft.com/office/powerpoint/2010/main" val="1380859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6F923A-1C50-44A6-AB22-6A34CA61E196}" type="datetimeFigureOut">
              <a:rPr lang="en-US" smtClean="0"/>
              <a:pPr/>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71AEA-C169-4708-B643-973C1408AA16}" type="slidenum">
              <a:rPr lang="en-US" smtClean="0"/>
              <a:pPr/>
              <a:t>‹#›</a:t>
            </a:fld>
            <a:endParaRPr lang="en-US"/>
          </a:p>
        </p:txBody>
      </p:sp>
    </p:spTree>
    <p:extLst>
      <p:ext uri="{BB962C8B-B14F-4D97-AF65-F5344CB8AC3E}">
        <p14:creationId xmlns:p14="http://schemas.microsoft.com/office/powerpoint/2010/main" val="957241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C6F923A-1C50-44A6-AB22-6A34CA61E196}" type="datetimeFigureOut">
              <a:rPr lang="en-US" smtClean="0"/>
              <a:pPr/>
              <a:t>9/27/2017</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F4071AEA-C169-4708-B643-973C1408AA16}" type="slidenum">
              <a:rPr lang="en-US" smtClean="0"/>
              <a:pPr/>
              <a:t>‹#›</a:t>
            </a:fld>
            <a:endParaRPr lang="en-US"/>
          </a:p>
        </p:txBody>
      </p:sp>
    </p:spTree>
    <p:extLst>
      <p:ext uri="{BB962C8B-B14F-4D97-AF65-F5344CB8AC3E}">
        <p14:creationId xmlns:p14="http://schemas.microsoft.com/office/powerpoint/2010/main" val="1043663133"/>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smtClean="0"/>
              <a:t>CORPORATION/ COMPANY</a:t>
            </a:r>
            <a:endParaRPr lang="en-US" sz="6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76667"/>
            <a:ext cx="7696200" cy="868362"/>
          </a:xfrm>
        </p:spPr>
        <p:txBody>
          <a:bodyPr>
            <a:noAutofit/>
          </a:bodyPr>
          <a:lstStyle/>
          <a:p>
            <a:r>
              <a:rPr lang="en-US" sz="3100" b="1" dirty="0" smtClean="0">
                <a:latin typeface="Georgia" panose="02040502050405020303" pitchFamily="18" charset="0"/>
              </a:rPr>
              <a:t>DISADVANTAGES OF CORPORATIONS</a:t>
            </a:r>
            <a:endParaRPr lang="en-US" sz="3100" b="1" dirty="0">
              <a:latin typeface="Georgia" panose="02040502050405020303" pitchFamily="18" charset="0"/>
            </a:endParaRPr>
          </a:p>
        </p:txBody>
      </p:sp>
      <p:sp>
        <p:nvSpPr>
          <p:cNvPr id="3" name="Content Placeholder 2"/>
          <p:cNvSpPr>
            <a:spLocks noGrp="1"/>
          </p:cNvSpPr>
          <p:nvPr>
            <p:ph idx="1"/>
          </p:nvPr>
        </p:nvSpPr>
        <p:spPr>
          <a:xfrm>
            <a:off x="152400" y="1219200"/>
            <a:ext cx="8229600" cy="5059363"/>
          </a:xfrm>
        </p:spPr>
        <p:txBody>
          <a:bodyPr>
            <a:noAutofit/>
          </a:bodyPr>
          <a:lstStyle/>
          <a:p>
            <a:r>
              <a:rPr lang="en-US" sz="2800" dirty="0" smtClean="0">
                <a:latin typeface="Georgia" panose="02040502050405020303" pitchFamily="18" charset="0"/>
              </a:rPr>
              <a:t>Corporations have more complicated     structures than sole proprietorships or </a:t>
            </a:r>
            <a:r>
              <a:rPr lang="en-US" sz="2800" dirty="0" smtClean="0">
                <a:latin typeface="Georgia" panose="02040502050405020303" pitchFamily="18" charset="0"/>
              </a:rPr>
              <a:t>partnerships.</a:t>
            </a:r>
            <a:endParaRPr lang="en-US" sz="2800" dirty="0" smtClean="0">
              <a:latin typeface="Georgia" panose="02040502050405020303" pitchFamily="18" charset="0"/>
            </a:endParaRPr>
          </a:p>
          <a:p>
            <a:r>
              <a:rPr lang="en-US" sz="2800" dirty="0" smtClean="0">
                <a:latin typeface="Georgia" panose="02040502050405020303" pitchFamily="18" charset="0"/>
              </a:rPr>
              <a:t>Employees who are not owners may not be committed to the </a:t>
            </a:r>
            <a:r>
              <a:rPr lang="en-US" sz="2800" dirty="0" smtClean="0">
                <a:latin typeface="Georgia" panose="02040502050405020303" pitchFamily="18" charset="0"/>
              </a:rPr>
              <a:t>business.</a:t>
            </a:r>
            <a:endParaRPr lang="en-US" sz="2800" dirty="0" smtClean="0">
              <a:latin typeface="Georgia" panose="02040502050405020303" pitchFamily="18" charset="0"/>
            </a:endParaRPr>
          </a:p>
          <a:p>
            <a:r>
              <a:rPr lang="en-US" sz="2800" dirty="0" smtClean="0">
                <a:latin typeface="Georgia" panose="02040502050405020303" pitchFamily="18" charset="0"/>
              </a:rPr>
              <a:t>Corporations must publish annual reports, which could give away important secrets to </a:t>
            </a:r>
            <a:r>
              <a:rPr lang="en-US" sz="2800" dirty="0" smtClean="0">
                <a:latin typeface="Georgia" panose="02040502050405020303" pitchFamily="18" charset="0"/>
              </a:rPr>
              <a:t>competitors.</a:t>
            </a:r>
            <a:endParaRPr lang="en-US" sz="2800" dirty="0" smtClean="0">
              <a:latin typeface="Georgia" panose="02040502050405020303" pitchFamily="18" charset="0"/>
            </a:endParaRPr>
          </a:p>
          <a:p>
            <a:r>
              <a:rPr lang="en-US" sz="2800" dirty="0" smtClean="0">
                <a:latin typeface="Georgia" panose="02040502050405020303" pitchFamily="18" charset="0"/>
              </a:rPr>
              <a:t>The value of company shares can change depending on changes in the stock </a:t>
            </a:r>
            <a:r>
              <a:rPr lang="en-US" sz="2800" dirty="0" smtClean="0">
                <a:latin typeface="Georgia" panose="02040502050405020303" pitchFamily="18" charset="0"/>
              </a:rPr>
              <a:t>market.</a:t>
            </a:r>
            <a:endParaRPr lang="en-US" sz="2800" dirty="0" smtClean="0">
              <a:latin typeface="Georgia" panose="02040502050405020303"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0656" y="1752600"/>
            <a:ext cx="6774543" cy="3880773"/>
          </a:xfrm>
        </p:spPr>
        <p:txBody>
          <a:bodyPr>
            <a:normAutofit/>
          </a:bodyPr>
          <a:lstStyle/>
          <a:p>
            <a:r>
              <a:rPr lang="en-US" sz="2800" dirty="0">
                <a:latin typeface="Georgia" panose="02040502050405020303" pitchFamily="18" charset="0"/>
              </a:rPr>
              <a:t>Excessive government </a:t>
            </a:r>
            <a:r>
              <a:rPr lang="en-US" sz="2800" dirty="0" smtClean="0">
                <a:latin typeface="Georgia" panose="02040502050405020303" pitchFamily="18" charset="0"/>
              </a:rPr>
              <a:t>regulation.</a:t>
            </a:r>
            <a:endParaRPr lang="en-US" sz="2800" dirty="0">
              <a:latin typeface="Georgia" panose="02040502050405020303" pitchFamily="18" charset="0"/>
            </a:endParaRPr>
          </a:p>
          <a:p>
            <a:r>
              <a:rPr lang="en-US" sz="2800" dirty="0">
                <a:latin typeface="Georgia" panose="02040502050405020303" pitchFamily="18" charset="0"/>
              </a:rPr>
              <a:t>Delay in Policy </a:t>
            </a:r>
            <a:r>
              <a:rPr lang="en-US" sz="2800" dirty="0" smtClean="0">
                <a:latin typeface="Georgia" panose="02040502050405020303" pitchFamily="18" charset="0"/>
              </a:rPr>
              <a:t>decisions.</a:t>
            </a:r>
            <a:endParaRPr lang="en-US" sz="2800" dirty="0">
              <a:latin typeface="Georgia" panose="02040502050405020303" pitchFamily="18" charset="0"/>
            </a:endParaRPr>
          </a:p>
          <a:p>
            <a:r>
              <a:rPr lang="en-US" sz="2800" dirty="0">
                <a:latin typeface="Georgia" panose="02040502050405020303" pitchFamily="18" charset="0"/>
              </a:rPr>
              <a:t>Possibility of conflict </a:t>
            </a:r>
            <a:r>
              <a:rPr lang="en-US" sz="2800" dirty="0" smtClean="0">
                <a:latin typeface="Georgia" panose="02040502050405020303" pitchFamily="18" charset="0"/>
              </a:rPr>
              <a:t>with stockholders </a:t>
            </a:r>
            <a:r>
              <a:rPr lang="en-US" sz="2800" dirty="0">
                <a:latin typeface="Georgia" panose="02040502050405020303" pitchFamily="18" charset="0"/>
              </a:rPr>
              <a:t>and board of directors- Conflict may arise if the stockholders elect a board of directors that disagrees with the present </a:t>
            </a:r>
            <a:r>
              <a:rPr lang="en-US" sz="2800" dirty="0" smtClean="0">
                <a:latin typeface="Georgia" panose="02040502050405020303" pitchFamily="18" charset="0"/>
              </a:rPr>
              <a:t>management.</a:t>
            </a:r>
            <a:endParaRPr lang="en-US" sz="2800" dirty="0">
              <a:latin typeface="Georgia" panose="02040502050405020303" pitchFamily="18" charset="0"/>
            </a:endParaRPr>
          </a:p>
          <a:p>
            <a:endParaRPr lang="en-US" sz="2800" dirty="0"/>
          </a:p>
        </p:txBody>
      </p:sp>
      <p:sp>
        <p:nvSpPr>
          <p:cNvPr id="5" name="Title 1"/>
          <p:cNvSpPr>
            <a:spLocks noGrp="1"/>
          </p:cNvSpPr>
          <p:nvPr>
            <p:ph type="title"/>
          </p:nvPr>
        </p:nvSpPr>
        <p:spPr>
          <a:xfrm>
            <a:off x="426357" y="327819"/>
            <a:ext cx="6576314" cy="868362"/>
          </a:xfrm>
        </p:spPr>
        <p:txBody>
          <a:bodyPr>
            <a:noAutofit/>
          </a:bodyPr>
          <a:lstStyle/>
          <a:p>
            <a:r>
              <a:rPr lang="en-US" sz="3100" b="1" dirty="0" smtClean="0">
                <a:latin typeface="Georgia" panose="02040502050405020303" pitchFamily="18" charset="0"/>
              </a:rPr>
              <a:t>DISADVANTAGES OF CORPORATIONS (Cont’d.)</a:t>
            </a:r>
            <a:endParaRPr lang="en-US" sz="3100" b="1" dirty="0">
              <a:latin typeface="Georgia" panose="02040502050405020303" pitchFamily="18" charset="0"/>
            </a:endParaRPr>
          </a:p>
        </p:txBody>
      </p:sp>
    </p:spTree>
    <p:extLst>
      <p:ext uri="{BB962C8B-B14F-4D97-AF65-F5344CB8AC3E}">
        <p14:creationId xmlns:p14="http://schemas.microsoft.com/office/powerpoint/2010/main" val="2622173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838200"/>
          </a:xfrm>
        </p:spPr>
        <p:txBody>
          <a:bodyPr/>
          <a:lstStyle/>
          <a:p>
            <a:r>
              <a:rPr lang="en-US" b="1" dirty="0" smtClean="0">
                <a:latin typeface="Georgia" panose="02040502050405020303" pitchFamily="18" charset="0"/>
              </a:rPr>
              <a:t>TYPES OF CORPORATION</a:t>
            </a:r>
            <a:endParaRPr lang="en-US" b="1" dirty="0">
              <a:latin typeface="Georgia" panose="02040502050405020303" pitchFamily="18" charset="0"/>
            </a:endParaRPr>
          </a:p>
        </p:txBody>
      </p:sp>
      <p:sp>
        <p:nvSpPr>
          <p:cNvPr id="3" name="Content Placeholder 2"/>
          <p:cNvSpPr>
            <a:spLocks noGrp="1"/>
          </p:cNvSpPr>
          <p:nvPr>
            <p:ph idx="1"/>
          </p:nvPr>
        </p:nvSpPr>
        <p:spPr>
          <a:xfrm>
            <a:off x="152400" y="990600"/>
            <a:ext cx="8229600" cy="5410200"/>
          </a:xfrm>
        </p:spPr>
        <p:txBody>
          <a:bodyPr>
            <a:noAutofit/>
          </a:bodyPr>
          <a:lstStyle/>
          <a:p>
            <a:r>
              <a:rPr lang="en-US" sz="2800" b="1" dirty="0" smtClean="0">
                <a:latin typeface="Georgia" panose="02040502050405020303" pitchFamily="18" charset="0"/>
              </a:rPr>
              <a:t>Public Corporation:</a:t>
            </a:r>
            <a:r>
              <a:rPr lang="en-US" sz="2800" dirty="0" smtClean="0">
                <a:latin typeface="Georgia" panose="02040502050405020303" pitchFamily="18" charset="0"/>
              </a:rPr>
              <a:t> Government            owned corporations formed for a special      public purpose (e.g. NITEL, Central Bank           of Nigeria, NNPC, FAAN, etc).</a:t>
            </a:r>
          </a:p>
          <a:p>
            <a:r>
              <a:rPr lang="en-US" sz="2800" b="1" dirty="0" smtClean="0">
                <a:latin typeface="Georgia" panose="02040502050405020303" pitchFamily="18" charset="0"/>
              </a:rPr>
              <a:t>Quasi-Public Corporation:</a:t>
            </a:r>
            <a:r>
              <a:rPr lang="en-US" sz="2800" dirty="0" smtClean="0">
                <a:latin typeface="Georgia" panose="02040502050405020303" pitchFamily="18" charset="0"/>
              </a:rPr>
              <a:t> Public utilities having a government granted monopoly to provide basic services such as electricity, local telephones, water and natural gas (e.g. PHCN formally NEPA).</a:t>
            </a:r>
          </a:p>
          <a:p>
            <a:r>
              <a:rPr lang="en-US" sz="2800" b="1" dirty="0" smtClean="0">
                <a:latin typeface="Georgia" panose="02040502050405020303" pitchFamily="18" charset="0"/>
              </a:rPr>
              <a:t>Private Corporation:</a:t>
            </a:r>
            <a:r>
              <a:rPr lang="en-US" sz="2800" dirty="0" smtClean="0">
                <a:latin typeface="Georgia" panose="02040502050405020303" pitchFamily="18" charset="0"/>
              </a:rPr>
              <a:t> Companies owned by private individuals or companies.</a:t>
            </a:r>
          </a:p>
          <a:p>
            <a:endParaRPr lang="en-US" sz="2800" dirty="0" smtClean="0">
              <a:latin typeface="Georgia" panose="02040502050405020303"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7010400" cy="3880773"/>
          </a:xfrm>
        </p:spPr>
        <p:txBody>
          <a:bodyPr>
            <a:noAutofit/>
          </a:bodyPr>
          <a:lstStyle/>
          <a:p>
            <a:r>
              <a:rPr lang="en-US" sz="2800" b="1" dirty="0">
                <a:latin typeface="Georgia" panose="02040502050405020303" pitchFamily="18" charset="0"/>
              </a:rPr>
              <a:t>Non-profit Corporations:</a:t>
            </a:r>
            <a:r>
              <a:rPr lang="en-US" sz="2800" dirty="0">
                <a:latin typeface="Georgia" panose="02040502050405020303" pitchFamily="18" charset="0"/>
              </a:rPr>
              <a:t> Incorporated institutions that exists to provide a social service rather than make a profit.</a:t>
            </a:r>
          </a:p>
          <a:p>
            <a:r>
              <a:rPr lang="en-US" sz="2800" b="1" dirty="0" smtClean="0">
                <a:latin typeface="Georgia" panose="02040502050405020303" pitchFamily="18" charset="0"/>
              </a:rPr>
              <a:t>For </a:t>
            </a:r>
            <a:r>
              <a:rPr lang="en-US" sz="2800" b="1" dirty="0">
                <a:latin typeface="Georgia" panose="02040502050405020303" pitchFamily="18" charset="0"/>
              </a:rPr>
              <a:t>profit corporations:</a:t>
            </a:r>
            <a:r>
              <a:rPr lang="en-US" sz="2800" dirty="0">
                <a:latin typeface="Georgia" panose="02040502050405020303" pitchFamily="18" charset="0"/>
              </a:rPr>
              <a:t> Companies formed to earn money for their owners.</a:t>
            </a:r>
          </a:p>
          <a:p>
            <a:r>
              <a:rPr lang="en-US" sz="2800" b="1" dirty="0">
                <a:latin typeface="Georgia" panose="02040502050405020303" pitchFamily="18" charset="0"/>
              </a:rPr>
              <a:t>Public traded corporation (open corporation):</a:t>
            </a:r>
            <a:r>
              <a:rPr lang="en-US" sz="2800" dirty="0">
                <a:latin typeface="Georgia" panose="02040502050405020303" pitchFamily="18" charset="0"/>
              </a:rPr>
              <a:t> Corporations that actively sell stock in the open market. (Dangote, Cadbury, Access Bank, Flour Mills of Nigeria</a:t>
            </a:r>
          </a:p>
          <a:p>
            <a:r>
              <a:rPr lang="en-US" sz="2800" b="1" dirty="0">
                <a:latin typeface="Georgia" panose="02040502050405020303" pitchFamily="18" charset="0"/>
              </a:rPr>
              <a:t>Not publicly traded corporations:</a:t>
            </a:r>
            <a:r>
              <a:rPr lang="en-US" sz="2800" dirty="0">
                <a:latin typeface="Georgia" panose="02040502050405020303" pitchFamily="18" charset="0"/>
              </a:rPr>
              <a:t> Corporations that withhold their stock from public sale (closed corporations).</a:t>
            </a:r>
          </a:p>
          <a:p>
            <a:endParaRPr lang="en-US" sz="2800" dirty="0"/>
          </a:p>
        </p:txBody>
      </p:sp>
    </p:spTree>
    <p:extLst>
      <p:ext uri="{BB962C8B-B14F-4D97-AF65-F5344CB8AC3E}">
        <p14:creationId xmlns:p14="http://schemas.microsoft.com/office/powerpoint/2010/main" val="20935533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normAutofit fontScale="90000"/>
          </a:bodyPr>
          <a:lstStyle/>
          <a:p>
            <a:r>
              <a:rPr lang="en-US" b="1" dirty="0" smtClean="0">
                <a:latin typeface="Georgia" panose="02040502050405020303" pitchFamily="18" charset="0"/>
              </a:rPr>
              <a:t>Specialized Types of          </a:t>
            </a:r>
            <a:r>
              <a:rPr lang="en-US" b="1" dirty="0" err="1" smtClean="0">
                <a:latin typeface="Georgia" panose="02040502050405020303" pitchFamily="18" charset="0"/>
              </a:rPr>
              <a:t>Organisations</a:t>
            </a:r>
            <a:endParaRPr lang="en-US" b="1" dirty="0">
              <a:latin typeface="Georgia" panose="02040502050405020303" pitchFamily="18" charset="0"/>
            </a:endParaRPr>
          </a:p>
        </p:txBody>
      </p:sp>
      <p:sp>
        <p:nvSpPr>
          <p:cNvPr id="3" name="Content Placeholder 2"/>
          <p:cNvSpPr>
            <a:spLocks noGrp="1"/>
          </p:cNvSpPr>
          <p:nvPr>
            <p:ph idx="1"/>
          </p:nvPr>
        </p:nvSpPr>
        <p:spPr>
          <a:xfrm>
            <a:off x="304800" y="1371600"/>
            <a:ext cx="8229600" cy="4830763"/>
          </a:xfrm>
        </p:spPr>
        <p:txBody>
          <a:bodyPr>
            <a:normAutofit/>
          </a:bodyPr>
          <a:lstStyle/>
          <a:p>
            <a:pPr>
              <a:buNone/>
            </a:pPr>
            <a:r>
              <a:rPr lang="en-US" sz="2800" dirty="0" smtClean="0">
                <a:latin typeface="Georgia" panose="02040502050405020303" pitchFamily="18" charset="0"/>
              </a:rPr>
              <a:t>	In addition to sole proprietorship,     partnerships and corporations,         </a:t>
            </a:r>
            <a:r>
              <a:rPr lang="en-US" sz="2800" dirty="0" err="1" smtClean="0">
                <a:latin typeface="Georgia" panose="02040502050405020303" pitchFamily="18" charset="0"/>
              </a:rPr>
              <a:t>organisations</a:t>
            </a:r>
            <a:r>
              <a:rPr lang="en-US" sz="2800" dirty="0" smtClean="0">
                <a:latin typeface="Georgia" panose="02040502050405020303" pitchFamily="18" charset="0"/>
              </a:rPr>
              <a:t> can be legally formed as: </a:t>
            </a:r>
          </a:p>
          <a:p>
            <a:r>
              <a:rPr lang="en-US" sz="2800" dirty="0" smtClean="0">
                <a:latin typeface="Georgia" panose="02040502050405020303" pitchFamily="18" charset="0"/>
              </a:rPr>
              <a:t>Cooperatives</a:t>
            </a:r>
            <a:r>
              <a:rPr lang="en-US" sz="2800" dirty="0">
                <a:latin typeface="Georgia" panose="02040502050405020303" pitchFamily="18" charset="0"/>
              </a:rPr>
              <a:t>;</a:t>
            </a:r>
            <a:endParaRPr lang="en-US" sz="2800" dirty="0" smtClean="0">
              <a:latin typeface="Georgia" panose="02040502050405020303" pitchFamily="18" charset="0"/>
            </a:endParaRPr>
          </a:p>
          <a:p>
            <a:r>
              <a:rPr lang="en-US" sz="2800" dirty="0">
                <a:latin typeface="Georgia" panose="02040502050405020303" pitchFamily="18" charset="0"/>
              </a:rPr>
              <a:t>L</a:t>
            </a:r>
            <a:r>
              <a:rPr lang="en-US" sz="2800" dirty="0" smtClean="0">
                <a:latin typeface="Georgia" panose="02040502050405020303" pitchFamily="18" charset="0"/>
              </a:rPr>
              <a:t>imited </a:t>
            </a:r>
            <a:r>
              <a:rPr lang="en-US" sz="2800" dirty="0">
                <a:latin typeface="Georgia" panose="02040502050405020303" pitchFamily="18" charset="0"/>
              </a:rPr>
              <a:t>L</a:t>
            </a:r>
            <a:r>
              <a:rPr lang="en-US" sz="2800" dirty="0" smtClean="0">
                <a:latin typeface="Georgia" panose="02040502050405020303" pitchFamily="18" charset="0"/>
              </a:rPr>
              <a:t>iability </a:t>
            </a:r>
            <a:r>
              <a:rPr lang="en-US" sz="2800" dirty="0" smtClean="0">
                <a:latin typeface="Georgia" panose="02040502050405020303" pitchFamily="18" charset="0"/>
              </a:rPr>
              <a:t>Companies; </a:t>
            </a:r>
            <a:endParaRPr lang="en-US" sz="2800" dirty="0" smtClean="0">
              <a:latin typeface="Georgia" panose="02040502050405020303" pitchFamily="18" charset="0"/>
            </a:endParaRPr>
          </a:p>
          <a:p>
            <a:r>
              <a:rPr lang="en-US" sz="2800" dirty="0">
                <a:latin typeface="Georgia" panose="02040502050405020303" pitchFamily="18" charset="0"/>
              </a:rPr>
              <a:t>J</a:t>
            </a:r>
            <a:r>
              <a:rPr lang="en-US" sz="2800" dirty="0" smtClean="0">
                <a:latin typeface="Georgia" panose="02040502050405020303" pitchFamily="18" charset="0"/>
              </a:rPr>
              <a:t>oint </a:t>
            </a:r>
            <a:r>
              <a:rPr lang="en-US" sz="2800" dirty="0" smtClean="0">
                <a:latin typeface="Georgia" panose="02040502050405020303" pitchFamily="18" charset="0"/>
              </a:rPr>
              <a:t>Ventures</a:t>
            </a:r>
            <a:r>
              <a:rPr lang="en-US" sz="2800" dirty="0">
                <a:latin typeface="Georgia" panose="02040502050405020303" pitchFamily="18" charset="0"/>
              </a:rPr>
              <a:t>.</a:t>
            </a:r>
            <a:endParaRPr lang="en-US" sz="2800" dirty="0">
              <a:latin typeface="Georgia" panose="02040502050405020303"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400"/>
            <a:ext cx="8229600" cy="838200"/>
          </a:xfrm>
        </p:spPr>
        <p:txBody>
          <a:bodyPr/>
          <a:lstStyle/>
          <a:p>
            <a:pPr marL="571500" indent="-571500">
              <a:buFont typeface="Wingdings" panose="05000000000000000000" pitchFamily="2" charset="2"/>
              <a:buChar char="v"/>
            </a:pPr>
            <a:r>
              <a:rPr lang="en-US" b="1" dirty="0" smtClean="0">
                <a:latin typeface="Georgia" panose="02040502050405020303" pitchFamily="18" charset="0"/>
              </a:rPr>
              <a:t>Co-operatives</a:t>
            </a:r>
            <a:endParaRPr lang="en-US" b="1" dirty="0">
              <a:latin typeface="Georgia" panose="02040502050405020303" pitchFamily="18" charset="0"/>
            </a:endParaRPr>
          </a:p>
        </p:txBody>
      </p:sp>
      <p:sp>
        <p:nvSpPr>
          <p:cNvPr id="3" name="Content Placeholder 2"/>
          <p:cNvSpPr>
            <a:spLocks noGrp="1"/>
          </p:cNvSpPr>
          <p:nvPr>
            <p:ph idx="1"/>
          </p:nvPr>
        </p:nvSpPr>
        <p:spPr>
          <a:xfrm>
            <a:off x="228600" y="838200"/>
            <a:ext cx="6172200" cy="5211763"/>
          </a:xfrm>
        </p:spPr>
        <p:txBody>
          <a:bodyPr>
            <a:noAutofit/>
          </a:bodyPr>
          <a:lstStyle/>
          <a:p>
            <a:pPr algn="just"/>
            <a:r>
              <a:rPr lang="en-US" sz="2800" dirty="0" smtClean="0">
                <a:latin typeface="Georgia" panose="02040502050405020303" pitchFamily="18" charset="0"/>
              </a:rPr>
              <a:t>A co-operative is a voluntary business that is set up by a group of individuals, who put their resources together and carry out the business for their own benefit.</a:t>
            </a:r>
          </a:p>
          <a:p>
            <a:pPr algn="just"/>
            <a:r>
              <a:rPr lang="en-US" sz="2800" dirty="0" smtClean="0">
                <a:latin typeface="Georgia" panose="02040502050405020303" pitchFamily="18" charset="0"/>
              </a:rPr>
              <a:t>The first co-operative was founded in </a:t>
            </a:r>
            <a:r>
              <a:rPr lang="en-US" sz="2800" dirty="0" err="1" smtClean="0">
                <a:latin typeface="Georgia" panose="02040502050405020303" pitchFamily="18" charset="0"/>
              </a:rPr>
              <a:t>Rochdale</a:t>
            </a:r>
            <a:r>
              <a:rPr lang="en-US" sz="2800" dirty="0" smtClean="0">
                <a:latin typeface="Georgia" panose="02040502050405020303" pitchFamily="18" charset="0"/>
              </a:rPr>
              <a:t>, England in </a:t>
            </a:r>
            <a:r>
              <a:rPr lang="en-US" sz="2800" dirty="0" smtClean="0">
                <a:latin typeface="Georgia" panose="02040502050405020303" pitchFamily="18" charset="0"/>
              </a:rPr>
              <a:t>1844.</a:t>
            </a:r>
            <a:endParaRPr lang="en-US" sz="2800" dirty="0" smtClean="0">
              <a:latin typeface="Georgia" panose="02040502050405020303" pitchFamily="18" charset="0"/>
            </a:endParaRPr>
          </a:p>
          <a:p>
            <a:pPr algn="just"/>
            <a:r>
              <a:rPr lang="en-US" sz="2800" dirty="0" smtClean="0">
                <a:latin typeface="Georgia" panose="02040502050405020303" pitchFamily="18" charset="0"/>
              </a:rPr>
              <a:t>Co-operatives are jointly owned and democratically controlled on a mutual basis by their members. Co-operatives are usually limited companies and co-operatives </a:t>
            </a:r>
            <a:r>
              <a:rPr lang="en-US" sz="2800" dirty="0" smtClean="0">
                <a:latin typeface="Georgia" panose="02040502050405020303" pitchFamily="18" charset="0"/>
              </a:rPr>
              <a:t>societies.</a:t>
            </a:r>
            <a:endParaRPr lang="en-US" sz="2800" dirty="0" smtClean="0">
              <a:latin typeface="Georgia" panose="02040502050405020303" pitchFamily="18" charset="0"/>
            </a:endParaRPr>
          </a:p>
        </p:txBody>
      </p:sp>
      <p:pic>
        <p:nvPicPr>
          <p:cNvPr id="1026" name="Picture 2"/>
          <p:cNvPicPr>
            <a:picLocks noChangeAspect="1" noChangeArrowheads="1"/>
          </p:cNvPicPr>
          <p:nvPr/>
        </p:nvPicPr>
        <p:blipFill>
          <a:blip r:embed="rId2"/>
          <a:srcRect l="4336" t="2133"/>
          <a:stretch>
            <a:fillRect/>
          </a:stretch>
        </p:blipFill>
        <p:spPr bwMode="auto">
          <a:xfrm>
            <a:off x="6400800" y="1905000"/>
            <a:ext cx="2532041" cy="3657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14086"/>
            <a:ext cx="7239000" cy="990600"/>
          </a:xfrm>
        </p:spPr>
        <p:txBody>
          <a:bodyPr>
            <a:normAutofit fontScale="90000"/>
          </a:bodyPr>
          <a:lstStyle/>
          <a:p>
            <a:r>
              <a:rPr lang="en-US" b="1" dirty="0" smtClean="0">
                <a:latin typeface="Georgia" panose="02040502050405020303" pitchFamily="18" charset="0"/>
              </a:rPr>
              <a:t>Characteristics of Co-operatives</a:t>
            </a:r>
            <a:endParaRPr lang="en-US" b="1" dirty="0">
              <a:latin typeface="Georgia" panose="02040502050405020303" pitchFamily="18" charset="0"/>
            </a:endParaRPr>
          </a:p>
        </p:txBody>
      </p:sp>
      <p:sp>
        <p:nvSpPr>
          <p:cNvPr id="3" name="Content Placeholder 2"/>
          <p:cNvSpPr>
            <a:spLocks noGrp="1"/>
          </p:cNvSpPr>
          <p:nvPr>
            <p:ph idx="1"/>
          </p:nvPr>
        </p:nvSpPr>
        <p:spPr>
          <a:xfrm>
            <a:off x="304800" y="1226457"/>
            <a:ext cx="8229600" cy="5059363"/>
          </a:xfrm>
        </p:spPr>
        <p:txBody>
          <a:bodyPr>
            <a:normAutofit/>
          </a:bodyPr>
          <a:lstStyle/>
          <a:p>
            <a:r>
              <a:rPr lang="en-US" sz="2800" dirty="0" smtClean="0">
                <a:latin typeface="Georgia" panose="02040502050405020303" pitchFamily="18" charset="0"/>
              </a:rPr>
              <a:t>Businesses owned and operated by a group         of people with a strong common </a:t>
            </a:r>
            <a:r>
              <a:rPr lang="en-US" sz="2800" dirty="0" smtClean="0">
                <a:latin typeface="Georgia" panose="02040502050405020303" pitchFamily="18" charset="0"/>
              </a:rPr>
              <a:t>interest.</a:t>
            </a:r>
            <a:endParaRPr lang="en-US" sz="2800" dirty="0" smtClean="0">
              <a:latin typeface="Georgia" panose="02040502050405020303" pitchFamily="18" charset="0"/>
            </a:endParaRPr>
          </a:p>
          <a:p>
            <a:r>
              <a:rPr lang="en-US" sz="2800" dirty="0" smtClean="0">
                <a:latin typeface="Georgia" panose="02040502050405020303" pitchFamily="18" charset="0"/>
              </a:rPr>
              <a:t>Start-up costs are shared among members         of the </a:t>
            </a:r>
            <a:r>
              <a:rPr lang="en-US" sz="2800" dirty="0" smtClean="0">
                <a:latin typeface="Georgia" panose="02040502050405020303" pitchFamily="18" charset="0"/>
              </a:rPr>
              <a:t>co-operative.</a:t>
            </a:r>
            <a:endParaRPr lang="en-US" sz="2800" dirty="0" smtClean="0">
              <a:latin typeface="Georgia" panose="02040502050405020303" pitchFamily="18" charset="0"/>
            </a:endParaRPr>
          </a:p>
          <a:p>
            <a:r>
              <a:rPr lang="en-US" sz="2800" dirty="0" smtClean="0">
                <a:latin typeface="Georgia" panose="02040502050405020303" pitchFamily="18" charset="0"/>
              </a:rPr>
              <a:t>Members own and control the business and make all business </a:t>
            </a:r>
            <a:r>
              <a:rPr lang="en-US" sz="2800" dirty="0" smtClean="0">
                <a:latin typeface="Georgia" panose="02040502050405020303" pitchFamily="18" charset="0"/>
              </a:rPr>
              <a:t>decisions.</a:t>
            </a:r>
            <a:endParaRPr lang="en-US" sz="2800" dirty="0" smtClean="0">
              <a:latin typeface="Georgia" panose="02040502050405020303" pitchFamily="18" charset="0"/>
            </a:endParaRPr>
          </a:p>
          <a:p>
            <a:r>
              <a:rPr lang="en-US" sz="2800" dirty="0" smtClean="0">
                <a:latin typeface="Georgia" panose="02040502050405020303" pitchFamily="18" charset="0"/>
              </a:rPr>
              <a:t>Minimum membership requirement is 10 and there is no maximum </a:t>
            </a:r>
            <a:r>
              <a:rPr lang="en-US" sz="2800" dirty="0" smtClean="0">
                <a:latin typeface="Georgia" panose="02040502050405020303" pitchFamily="18" charset="0"/>
              </a:rPr>
              <a:t>limit.</a:t>
            </a:r>
            <a:endParaRPr lang="en-US" sz="2800" dirty="0" smtClean="0">
              <a:latin typeface="Georgia" panose="02040502050405020303" pitchFamily="18" charset="0"/>
            </a:endParaRPr>
          </a:p>
          <a:p>
            <a:r>
              <a:rPr lang="en-US" sz="2800" dirty="0" smtClean="0">
                <a:latin typeface="Georgia" panose="02040502050405020303" pitchFamily="18" charset="0"/>
              </a:rPr>
              <a:t>Voluntary </a:t>
            </a:r>
            <a:r>
              <a:rPr lang="en-US" sz="2800" dirty="0" smtClean="0">
                <a:latin typeface="Georgia" panose="02040502050405020303" pitchFamily="18" charset="0"/>
              </a:rPr>
              <a:t>association.</a:t>
            </a:r>
            <a:endParaRPr lang="en-US" sz="2800" dirty="0">
              <a:latin typeface="Georgia" panose="02040502050405020303"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6400800" cy="1020762"/>
          </a:xfrm>
        </p:spPr>
        <p:txBody>
          <a:bodyPr>
            <a:normAutofit fontScale="90000"/>
          </a:bodyPr>
          <a:lstStyle/>
          <a:p>
            <a:r>
              <a:rPr lang="en-US" b="1" dirty="0" smtClean="0">
                <a:latin typeface="Georgia" panose="02040502050405020303" pitchFamily="18" charset="0"/>
              </a:rPr>
              <a:t>Advantages of Co-operatives</a:t>
            </a:r>
            <a:endParaRPr lang="en-US" b="1" dirty="0">
              <a:latin typeface="Georgia" panose="02040502050405020303" pitchFamily="18" charset="0"/>
            </a:endParaRPr>
          </a:p>
        </p:txBody>
      </p:sp>
      <p:sp>
        <p:nvSpPr>
          <p:cNvPr id="3" name="Content Placeholder 2"/>
          <p:cNvSpPr>
            <a:spLocks noGrp="1"/>
          </p:cNvSpPr>
          <p:nvPr>
            <p:ph idx="1"/>
          </p:nvPr>
        </p:nvSpPr>
        <p:spPr>
          <a:xfrm>
            <a:off x="457200" y="1447800"/>
            <a:ext cx="7086600" cy="4678363"/>
          </a:xfrm>
        </p:spPr>
        <p:txBody>
          <a:bodyPr>
            <a:normAutofit/>
          </a:bodyPr>
          <a:lstStyle/>
          <a:p>
            <a:r>
              <a:rPr lang="en-US" sz="2800" dirty="0" smtClean="0">
                <a:latin typeface="Georgia" panose="02040502050405020303" pitchFamily="18" charset="0"/>
              </a:rPr>
              <a:t>Members own and control the </a:t>
            </a:r>
            <a:r>
              <a:rPr lang="en-US" sz="2800" dirty="0" smtClean="0">
                <a:latin typeface="Georgia" panose="02040502050405020303" pitchFamily="18" charset="0"/>
              </a:rPr>
              <a:t>business.</a:t>
            </a:r>
            <a:endParaRPr lang="en-US" sz="2800" dirty="0" smtClean="0">
              <a:latin typeface="Georgia" panose="02040502050405020303" pitchFamily="18" charset="0"/>
            </a:endParaRPr>
          </a:p>
          <a:p>
            <a:r>
              <a:rPr lang="en-US" sz="2800" dirty="0" smtClean="0">
                <a:latin typeface="Georgia" panose="02040502050405020303" pitchFamily="18" charset="0"/>
              </a:rPr>
              <a:t>Members share the start-up costs and the running of the </a:t>
            </a:r>
            <a:r>
              <a:rPr lang="en-US" sz="2800" dirty="0" smtClean="0">
                <a:latin typeface="Georgia" panose="02040502050405020303" pitchFamily="18" charset="0"/>
              </a:rPr>
              <a:t>business.</a:t>
            </a:r>
            <a:endParaRPr lang="en-US" sz="2800" dirty="0" smtClean="0">
              <a:latin typeface="Georgia" panose="02040502050405020303" pitchFamily="18" charset="0"/>
            </a:endParaRPr>
          </a:p>
          <a:p>
            <a:r>
              <a:rPr lang="en-US" sz="2800" dirty="0" smtClean="0">
                <a:latin typeface="Georgia" panose="02040502050405020303" pitchFamily="18" charset="0"/>
              </a:rPr>
              <a:t>They share the financial </a:t>
            </a:r>
            <a:r>
              <a:rPr lang="en-US" sz="2800" dirty="0" smtClean="0">
                <a:latin typeface="Georgia" panose="02040502050405020303" pitchFamily="18" charset="0"/>
              </a:rPr>
              <a:t>risk.</a:t>
            </a:r>
            <a:endParaRPr lang="en-US" sz="2800" dirty="0" smtClean="0">
              <a:latin typeface="Georgia" panose="02040502050405020303" pitchFamily="18" charset="0"/>
            </a:endParaRPr>
          </a:p>
          <a:p>
            <a:r>
              <a:rPr lang="en-US" sz="2800" dirty="0" smtClean="0">
                <a:latin typeface="Georgia" panose="02040502050405020303" pitchFamily="18" charset="0"/>
              </a:rPr>
              <a:t>Members pay less for goods and services </a:t>
            </a:r>
            <a:r>
              <a:rPr lang="en-US" sz="2800" dirty="0" smtClean="0">
                <a:latin typeface="Georgia" panose="02040502050405020303" pitchFamily="18" charset="0"/>
              </a:rPr>
              <a:t>         and get </a:t>
            </a:r>
            <a:r>
              <a:rPr lang="en-US" sz="2800" dirty="0" smtClean="0">
                <a:latin typeface="Georgia" panose="02040502050405020303" pitchFamily="18" charset="0"/>
              </a:rPr>
              <a:t>more for those they </a:t>
            </a:r>
            <a:r>
              <a:rPr lang="en-US" sz="2800" dirty="0" smtClean="0">
                <a:latin typeface="Georgia" panose="02040502050405020303" pitchFamily="18" charset="0"/>
              </a:rPr>
              <a:t>sell.</a:t>
            </a:r>
            <a:endParaRPr lang="en-US" sz="2800" dirty="0" smtClean="0">
              <a:latin typeface="Georgia" panose="02040502050405020303" pitchFamily="18" charset="0"/>
            </a:endParaRPr>
          </a:p>
          <a:p>
            <a:r>
              <a:rPr lang="en-US" sz="2800" dirty="0" smtClean="0">
                <a:latin typeface="Georgia" panose="02040502050405020303" pitchFamily="18" charset="0"/>
              </a:rPr>
              <a:t>Easy </a:t>
            </a:r>
            <a:r>
              <a:rPr lang="en-US" sz="2800" dirty="0" smtClean="0">
                <a:latin typeface="Georgia" panose="02040502050405020303" pitchFamily="18" charset="0"/>
              </a:rPr>
              <a:t>formation.</a:t>
            </a:r>
            <a:endParaRPr lang="en-US" sz="2800" dirty="0" smtClean="0">
              <a:latin typeface="Georgia" panose="02040502050405020303" pitchFamily="18" charset="0"/>
            </a:endParaRPr>
          </a:p>
          <a:p>
            <a:r>
              <a:rPr lang="en-US" sz="2800" dirty="0" smtClean="0">
                <a:latin typeface="Georgia" panose="02040502050405020303" pitchFamily="18" charset="0"/>
              </a:rPr>
              <a:t>Democratic </a:t>
            </a:r>
            <a:r>
              <a:rPr lang="en-US" sz="2800" dirty="0" smtClean="0">
                <a:latin typeface="Georgia" panose="02040502050405020303" pitchFamily="18" charset="0"/>
              </a:rPr>
              <a:t>management.</a:t>
            </a:r>
            <a:endParaRPr lang="en-US" sz="2800" dirty="0">
              <a:latin typeface="Georgia" panose="02040502050405020303"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6781800" cy="868362"/>
          </a:xfrm>
        </p:spPr>
        <p:txBody>
          <a:bodyPr>
            <a:normAutofit fontScale="90000"/>
          </a:bodyPr>
          <a:lstStyle/>
          <a:p>
            <a:r>
              <a:rPr lang="en-US" b="1" dirty="0" smtClean="0">
                <a:latin typeface="Georgia" panose="02040502050405020303" pitchFamily="18" charset="0"/>
              </a:rPr>
              <a:t>Disadvantages of Co-operatives</a:t>
            </a:r>
            <a:endParaRPr lang="en-US" b="1" dirty="0">
              <a:latin typeface="Georgia" panose="02040502050405020303" pitchFamily="18" charset="0"/>
            </a:endParaRPr>
          </a:p>
        </p:txBody>
      </p:sp>
      <p:sp>
        <p:nvSpPr>
          <p:cNvPr id="3" name="Content Placeholder 2"/>
          <p:cNvSpPr>
            <a:spLocks noGrp="1"/>
          </p:cNvSpPr>
          <p:nvPr>
            <p:ph idx="1"/>
          </p:nvPr>
        </p:nvSpPr>
        <p:spPr>
          <a:xfrm>
            <a:off x="228600" y="1600200"/>
            <a:ext cx="8229600" cy="4830763"/>
          </a:xfrm>
        </p:spPr>
        <p:txBody>
          <a:bodyPr>
            <a:normAutofit/>
          </a:bodyPr>
          <a:lstStyle/>
          <a:p>
            <a:r>
              <a:rPr lang="en-US" sz="2800" dirty="0" smtClean="0">
                <a:latin typeface="Georgia" panose="02040502050405020303" pitchFamily="18" charset="0"/>
              </a:rPr>
              <a:t>Members can have </a:t>
            </a:r>
            <a:r>
              <a:rPr lang="en-US" sz="2800" dirty="0" smtClean="0">
                <a:latin typeface="Georgia" panose="02040502050405020303" pitchFamily="18" charset="0"/>
              </a:rPr>
              <a:t>conflicts.</a:t>
            </a:r>
            <a:endParaRPr lang="en-US" sz="2800" dirty="0" smtClean="0">
              <a:latin typeface="Georgia" panose="02040502050405020303" pitchFamily="18" charset="0"/>
            </a:endParaRPr>
          </a:p>
          <a:p>
            <a:r>
              <a:rPr lang="en-US" sz="2800" dirty="0" smtClean="0">
                <a:latin typeface="Georgia" panose="02040502050405020303" pitchFamily="18" charset="0"/>
              </a:rPr>
              <a:t>Because of the number of members, making decisions can be </a:t>
            </a:r>
            <a:r>
              <a:rPr lang="en-US" sz="2800" dirty="0" smtClean="0">
                <a:latin typeface="Georgia" panose="02040502050405020303" pitchFamily="18" charset="0"/>
              </a:rPr>
              <a:t>difficult.</a:t>
            </a:r>
            <a:endParaRPr lang="en-US" sz="2800" dirty="0" smtClean="0">
              <a:latin typeface="Georgia" panose="02040502050405020303" pitchFamily="18" charset="0"/>
            </a:endParaRPr>
          </a:p>
          <a:p>
            <a:r>
              <a:rPr lang="en-US" sz="2800" dirty="0" smtClean="0">
                <a:latin typeface="Georgia" panose="02040502050405020303" pitchFamily="18" charset="0"/>
              </a:rPr>
              <a:t>Because each member only has one vote, members may not want to invest money for </a:t>
            </a:r>
            <a:r>
              <a:rPr lang="en-US" sz="2800" dirty="0" smtClean="0">
                <a:latin typeface="Georgia" panose="02040502050405020303" pitchFamily="18" charset="0"/>
              </a:rPr>
              <a:t>expansion.</a:t>
            </a:r>
            <a:endParaRPr lang="en-US" sz="2800" dirty="0" smtClean="0">
              <a:latin typeface="Georgia" panose="02040502050405020303" pitchFamily="18" charset="0"/>
            </a:endParaRPr>
          </a:p>
          <a:p>
            <a:pPr>
              <a:buNone/>
            </a:pPr>
            <a:endParaRPr lang="en-US" sz="2800" dirty="0">
              <a:latin typeface="Georgia" panose="02040502050405020303"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lstStyle/>
          <a:p>
            <a:r>
              <a:rPr lang="en-US" b="1" dirty="0" smtClean="0">
                <a:latin typeface="Georgia" panose="02040502050405020303" pitchFamily="18" charset="0"/>
              </a:rPr>
              <a:t>Types of  Co-operatives</a:t>
            </a:r>
            <a:endParaRPr lang="en-US" b="1" dirty="0">
              <a:latin typeface="Georgia" panose="02040502050405020303" pitchFamily="18" charset="0"/>
            </a:endParaRPr>
          </a:p>
        </p:txBody>
      </p:sp>
      <p:sp>
        <p:nvSpPr>
          <p:cNvPr id="3" name="Content Placeholder 2"/>
          <p:cNvSpPr>
            <a:spLocks noGrp="1"/>
          </p:cNvSpPr>
          <p:nvPr>
            <p:ph idx="1"/>
          </p:nvPr>
        </p:nvSpPr>
        <p:spPr>
          <a:xfrm>
            <a:off x="228600" y="762000"/>
            <a:ext cx="8229600" cy="4983163"/>
          </a:xfrm>
        </p:spPr>
        <p:txBody>
          <a:bodyPr>
            <a:noAutofit/>
          </a:bodyPr>
          <a:lstStyle/>
          <a:p>
            <a:pPr>
              <a:buFont typeface="Courier New" panose="02070309020205020404" pitchFamily="49" charset="0"/>
              <a:buChar char="o"/>
            </a:pPr>
            <a:r>
              <a:rPr lang="en-US" sz="2800" b="1" dirty="0" smtClean="0">
                <a:latin typeface="Georgia" panose="02040502050405020303" pitchFamily="18" charset="0"/>
              </a:rPr>
              <a:t>Consumers Co-operative</a:t>
            </a:r>
          </a:p>
          <a:p>
            <a:r>
              <a:rPr lang="en-US" sz="2800" dirty="0" smtClean="0">
                <a:latin typeface="Georgia" panose="02040502050405020303" pitchFamily="18" charset="0"/>
              </a:rPr>
              <a:t>Provides or sells goods or commodities to        end consumer (members or non-members)         at reasonable prices.</a:t>
            </a:r>
          </a:p>
          <a:p>
            <a:r>
              <a:rPr lang="en-US" sz="2800" dirty="0" smtClean="0">
                <a:latin typeface="Georgia" panose="02040502050405020303" pitchFamily="18" charset="0"/>
              </a:rPr>
              <a:t>Found most viable and useful in the more remote rural areas where supply for basic commodities are not readily accessible to the community.</a:t>
            </a:r>
          </a:p>
          <a:p>
            <a:r>
              <a:rPr lang="en-US" sz="2800" dirty="0" smtClean="0">
                <a:latin typeface="Georgia" panose="02040502050405020303" pitchFamily="18" charset="0"/>
              </a:rPr>
              <a:t>It functions as price stabilizer by ensuring adequate and steady supply of basic commodities in the market.</a:t>
            </a:r>
            <a:endParaRPr lang="en-US" sz="2800" dirty="0">
              <a:latin typeface="Georgia" panose="02040502050405020303"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7086600" cy="3352800"/>
          </a:xfrm>
        </p:spPr>
        <p:txBody>
          <a:bodyPr>
            <a:noAutofit/>
          </a:bodyPr>
          <a:lstStyle/>
          <a:p>
            <a:pPr>
              <a:buNone/>
            </a:pPr>
            <a:r>
              <a:rPr lang="en-US" sz="2800" dirty="0" smtClean="0">
                <a:latin typeface="Georgia" panose="02040502050405020303" pitchFamily="18" charset="0"/>
              </a:rPr>
              <a:t>	Corporation is a legal entity with authority to act and have liability separate from its owners (stock holders/shareholders). Legal entity means that it is a legal body that has separate identity from its owners. It can be bought or sold, or go bankrupt without its owners suffering the same fate. It can sue and be sued and the owners are not legally liable for the </a:t>
            </a:r>
            <a:r>
              <a:rPr lang="en-US" sz="2800" dirty="0" smtClean="0">
                <a:latin typeface="Georgia" panose="02040502050405020303" pitchFamily="18" charset="0"/>
              </a:rPr>
              <a:t>debts                                       </a:t>
            </a:r>
            <a:r>
              <a:rPr lang="en-US" sz="2800" dirty="0" smtClean="0">
                <a:latin typeface="Georgia" panose="02040502050405020303" pitchFamily="18" charset="0"/>
              </a:rPr>
              <a:t>of the corporation </a:t>
            </a:r>
            <a:r>
              <a:rPr lang="en-US" sz="2800" dirty="0" smtClean="0">
                <a:latin typeface="Georgia" panose="02040502050405020303" pitchFamily="18" charset="0"/>
              </a:rPr>
              <a:t>beyond                                  </a:t>
            </a:r>
            <a:r>
              <a:rPr lang="en-US" sz="2800" dirty="0" smtClean="0">
                <a:latin typeface="Georgia" panose="02040502050405020303" pitchFamily="18" charset="0"/>
              </a:rPr>
              <a:t>the money they </a:t>
            </a:r>
            <a:r>
              <a:rPr lang="en-US" sz="2800" dirty="0" smtClean="0">
                <a:latin typeface="Georgia" panose="02040502050405020303" pitchFamily="18" charset="0"/>
              </a:rPr>
              <a:t>invested.</a:t>
            </a:r>
            <a:endParaRPr lang="en-US" sz="2800" dirty="0">
              <a:latin typeface="Georgia" panose="02040502050405020303" pitchFamily="18" charset="0"/>
            </a:endParaRPr>
          </a:p>
        </p:txBody>
      </p:sp>
      <p:pic>
        <p:nvPicPr>
          <p:cNvPr id="1027" name="Picture 3"/>
          <p:cNvPicPr>
            <a:picLocks noChangeAspect="1" noChangeArrowheads="1"/>
          </p:cNvPicPr>
          <p:nvPr/>
        </p:nvPicPr>
        <p:blipFill>
          <a:blip r:embed="rId2"/>
          <a:srcRect/>
          <a:stretch>
            <a:fillRect/>
          </a:stretch>
        </p:blipFill>
        <p:spPr bwMode="auto">
          <a:xfrm>
            <a:off x="4776220" y="4343399"/>
            <a:ext cx="4367780" cy="253792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8229600" cy="5516563"/>
          </a:xfrm>
        </p:spPr>
        <p:txBody>
          <a:bodyPr>
            <a:normAutofit/>
          </a:bodyPr>
          <a:lstStyle/>
          <a:p>
            <a:pPr>
              <a:buFont typeface="Courier New" panose="02070309020205020404" pitchFamily="49" charset="0"/>
              <a:buChar char="o"/>
            </a:pPr>
            <a:r>
              <a:rPr lang="en-US" sz="2800" b="1" dirty="0" smtClean="0">
                <a:latin typeface="Georgia" panose="02040502050405020303" pitchFamily="18" charset="0"/>
              </a:rPr>
              <a:t>Producers Co-operative</a:t>
            </a:r>
          </a:p>
          <a:p>
            <a:r>
              <a:rPr lang="en-US" sz="2800" dirty="0" smtClean="0">
                <a:latin typeface="Georgia" panose="02040502050405020303" pitchFamily="18" charset="0"/>
              </a:rPr>
              <a:t>Engages in joint or collective production, whether agricultural or industrial.</a:t>
            </a:r>
          </a:p>
          <a:p>
            <a:r>
              <a:rPr lang="en-US" sz="2800" dirty="0" smtClean="0">
                <a:latin typeface="Georgia" panose="02040502050405020303" pitchFamily="18" charset="0"/>
              </a:rPr>
              <a:t>It is formed for the purpose of producing         and processing raw materials and finished products.</a:t>
            </a:r>
          </a:p>
          <a:p>
            <a:r>
              <a:rPr lang="en-US" sz="2800" dirty="0" smtClean="0">
                <a:latin typeface="Georgia" panose="02040502050405020303" pitchFamily="18" charset="0"/>
              </a:rPr>
              <a:t>It has a task to promote a more balance and sustainable economic in the cities and the countryside.</a:t>
            </a:r>
            <a:endParaRPr lang="en-US" sz="2800" dirty="0">
              <a:latin typeface="Georgia" panose="02040502050405020303"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867" y="0"/>
            <a:ext cx="7086600" cy="868362"/>
          </a:xfrm>
        </p:spPr>
        <p:txBody>
          <a:bodyPr>
            <a:noAutofit/>
          </a:bodyPr>
          <a:lstStyle/>
          <a:p>
            <a:pPr marL="457200" indent="-457200">
              <a:buFont typeface="Wingdings" panose="05000000000000000000" pitchFamily="2" charset="2"/>
              <a:buChar char="v"/>
            </a:pPr>
            <a:r>
              <a:rPr lang="en-US" b="1" dirty="0" smtClean="0">
                <a:latin typeface="Georgia" panose="02040502050405020303" pitchFamily="18" charset="0"/>
              </a:rPr>
              <a:t>The Limited Liability Company</a:t>
            </a:r>
            <a:endParaRPr lang="en-US" b="1" dirty="0">
              <a:latin typeface="Georgia" panose="02040502050405020303" pitchFamily="18" charset="0"/>
            </a:endParaRPr>
          </a:p>
        </p:txBody>
      </p:sp>
      <p:sp>
        <p:nvSpPr>
          <p:cNvPr id="3" name="Content Placeholder 2"/>
          <p:cNvSpPr>
            <a:spLocks noGrp="1"/>
          </p:cNvSpPr>
          <p:nvPr>
            <p:ph idx="1"/>
          </p:nvPr>
        </p:nvSpPr>
        <p:spPr>
          <a:xfrm>
            <a:off x="228600" y="1524000"/>
            <a:ext cx="8229600" cy="5181600"/>
          </a:xfrm>
        </p:spPr>
        <p:txBody>
          <a:bodyPr>
            <a:noAutofit/>
          </a:bodyPr>
          <a:lstStyle/>
          <a:p>
            <a:r>
              <a:rPr lang="en-US" sz="2800" dirty="0" smtClean="0">
                <a:latin typeface="Georgia" panose="02040502050405020303" pitchFamily="18" charset="0"/>
              </a:rPr>
              <a:t>It is a business structure where the owners (shareholders) are liable only to the amount  they have invested (shares bought</a:t>
            </a:r>
            <a:r>
              <a:rPr lang="en-US" sz="2800" dirty="0" smtClean="0">
                <a:latin typeface="Georgia" panose="02040502050405020303" pitchFamily="18" charset="0"/>
              </a:rPr>
              <a:t>).</a:t>
            </a:r>
            <a:endParaRPr lang="en-US" sz="2800" dirty="0" smtClean="0">
              <a:latin typeface="Georgia" panose="02040502050405020303" pitchFamily="18" charset="0"/>
            </a:endParaRPr>
          </a:p>
          <a:p>
            <a:r>
              <a:rPr lang="en-US" sz="2800" dirty="0" smtClean="0">
                <a:latin typeface="Georgia" panose="02040502050405020303" pitchFamily="18" charset="0"/>
              </a:rPr>
              <a:t>The LLC is a special type of corporation that       is taxed as if it were a sole proprietorship or partnership. </a:t>
            </a:r>
          </a:p>
          <a:p>
            <a:r>
              <a:rPr lang="en-US" sz="2800" dirty="0" smtClean="0">
                <a:latin typeface="Georgia" panose="02040502050405020303" pitchFamily="18" charset="0"/>
              </a:rPr>
              <a:t>It avoids the double taxation levied on corporations and the unlimited disadvantage of partnership. </a:t>
            </a:r>
          </a:p>
          <a:p>
            <a:endParaRPr lang="en-US" sz="2800" dirty="0" smtClean="0">
              <a:latin typeface="Georgia" panose="02040502050405020303"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7086601" cy="5431763"/>
          </a:xfrm>
        </p:spPr>
        <p:txBody>
          <a:bodyPr>
            <a:normAutofit/>
          </a:bodyPr>
          <a:lstStyle/>
          <a:p>
            <a:r>
              <a:rPr lang="en-US" sz="2800" dirty="0">
                <a:latin typeface="Georgia" panose="02040502050405020303" pitchFamily="18" charset="0"/>
              </a:rPr>
              <a:t>The LLC provides an ideal solution- lower taxes and limited liabilities. The profits from the corporation go directly to the stockholders, who then include the profits of their individual income tax return.</a:t>
            </a:r>
          </a:p>
          <a:p>
            <a:endParaRPr lang="en-US" sz="2800" dirty="0"/>
          </a:p>
        </p:txBody>
      </p:sp>
    </p:spTree>
    <p:extLst>
      <p:ext uri="{BB962C8B-B14F-4D97-AF65-F5344CB8AC3E}">
        <p14:creationId xmlns:p14="http://schemas.microsoft.com/office/powerpoint/2010/main" val="18302609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6347713" cy="1320800"/>
          </a:xfrm>
        </p:spPr>
        <p:txBody>
          <a:bodyPr/>
          <a:lstStyle/>
          <a:p>
            <a:r>
              <a:rPr lang="en-US" b="1" dirty="0" smtClean="0">
                <a:latin typeface="Georgia" panose="02040502050405020303" pitchFamily="18" charset="0"/>
              </a:rPr>
              <a:t>Types of Limited Liability Company</a:t>
            </a:r>
            <a:endParaRPr lang="en-US" b="1" dirty="0">
              <a:latin typeface="Georgia" panose="02040502050405020303" pitchFamily="18" charset="0"/>
            </a:endParaRPr>
          </a:p>
        </p:txBody>
      </p:sp>
      <p:sp>
        <p:nvSpPr>
          <p:cNvPr id="3" name="Content Placeholder 2"/>
          <p:cNvSpPr>
            <a:spLocks noGrp="1"/>
          </p:cNvSpPr>
          <p:nvPr>
            <p:ph idx="1"/>
          </p:nvPr>
        </p:nvSpPr>
        <p:spPr>
          <a:xfrm>
            <a:off x="685800" y="2590800"/>
            <a:ext cx="6347714" cy="4060163"/>
          </a:xfrm>
        </p:spPr>
        <p:txBody>
          <a:bodyPr>
            <a:normAutofit/>
          </a:bodyPr>
          <a:lstStyle/>
          <a:p>
            <a:pPr>
              <a:buFont typeface="Wingdings" panose="05000000000000000000" pitchFamily="2" charset="2"/>
              <a:buChar char="q"/>
            </a:pPr>
            <a:r>
              <a:rPr lang="en-US" sz="2800" dirty="0" smtClean="0">
                <a:latin typeface="Georgia" panose="02040502050405020303" pitchFamily="18" charset="0"/>
              </a:rPr>
              <a:t>Public Limited Companies</a:t>
            </a:r>
          </a:p>
          <a:p>
            <a:pPr>
              <a:buFont typeface="Wingdings" panose="05000000000000000000" pitchFamily="2" charset="2"/>
              <a:buChar char="q"/>
            </a:pPr>
            <a:endParaRPr lang="en-US" sz="2800" dirty="0" smtClean="0">
              <a:latin typeface="Georgia" panose="02040502050405020303" pitchFamily="18" charset="0"/>
            </a:endParaRPr>
          </a:p>
          <a:p>
            <a:pPr>
              <a:buFont typeface="Wingdings" panose="05000000000000000000" pitchFamily="2" charset="2"/>
              <a:buChar char="q"/>
            </a:pPr>
            <a:r>
              <a:rPr lang="en-US" sz="2800" dirty="0" smtClean="0">
                <a:latin typeface="Georgia" panose="02040502050405020303" pitchFamily="18" charset="0"/>
              </a:rPr>
              <a:t>Private Limited Companies</a:t>
            </a:r>
            <a:endParaRPr lang="en-US" sz="2800" dirty="0">
              <a:latin typeface="Georgia" panose="02040502050405020303"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0" y="4665"/>
            <a:ext cx="8229600" cy="868362"/>
          </a:xfrm>
        </p:spPr>
        <p:txBody>
          <a:bodyPr/>
          <a:lstStyle/>
          <a:p>
            <a:pPr marL="571500" indent="-571500">
              <a:buClr>
                <a:schemeClr val="accent1"/>
              </a:buClr>
              <a:buFont typeface="Georgia" panose="02040502050405020303" pitchFamily="18" charset="0"/>
              <a:buChar char="◊"/>
            </a:pPr>
            <a:r>
              <a:rPr lang="en-US" b="1" dirty="0" smtClean="0">
                <a:latin typeface="Georgia" panose="02040502050405020303" pitchFamily="18" charset="0"/>
              </a:rPr>
              <a:t>Public Limited Companies</a:t>
            </a:r>
            <a:endParaRPr lang="en-US" b="1" dirty="0">
              <a:latin typeface="Georgia" panose="02040502050405020303" pitchFamily="18" charset="0"/>
            </a:endParaRPr>
          </a:p>
        </p:txBody>
      </p:sp>
      <p:sp>
        <p:nvSpPr>
          <p:cNvPr id="3" name="Content Placeholder 2"/>
          <p:cNvSpPr>
            <a:spLocks noGrp="1"/>
          </p:cNvSpPr>
          <p:nvPr>
            <p:ph idx="1"/>
          </p:nvPr>
        </p:nvSpPr>
        <p:spPr>
          <a:xfrm>
            <a:off x="228600" y="1295400"/>
            <a:ext cx="7924800" cy="5410200"/>
          </a:xfrm>
        </p:spPr>
        <p:txBody>
          <a:bodyPr>
            <a:normAutofit/>
          </a:bodyPr>
          <a:lstStyle/>
          <a:p>
            <a:r>
              <a:rPr lang="en-US" sz="2800" dirty="0" smtClean="0">
                <a:latin typeface="Georgia" panose="02040502050405020303" pitchFamily="18" charset="0"/>
              </a:rPr>
              <a:t>Have a minimum of 2 shareholders</a:t>
            </a:r>
          </a:p>
          <a:p>
            <a:r>
              <a:rPr lang="en-US" sz="2800" dirty="0" smtClean="0">
                <a:latin typeface="Georgia" panose="02040502050405020303" pitchFamily="18" charset="0"/>
              </a:rPr>
              <a:t>Have to be registered with the Registrar of companies as a “public limited company”</a:t>
            </a:r>
          </a:p>
          <a:p>
            <a:r>
              <a:rPr lang="en-US" sz="2800" dirty="0" smtClean="0">
                <a:latin typeface="Georgia" panose="02040502050405020303" pitchFamily="18" charset="0"/>
              </a:rPr>
              <a:t>Have the abbreviation “plc” attached to its official name</a:t>
            </a:r>
          </a:p>
          <a:p>
            <a:r>
              <a:rPr lang="en-US" sz="2800" dirty="0" smtClean="0">
                <a:latin typeface="Georgia" panose="02040502050405020303" pitchFamily="18" charset="0"/>
              </a:rPr>
              <a:t>Have to trade its shares on the public exchange (Stock Market or Securities Exchange)</a:t>
            </a:r>
          </a:p>
          <a:p>
            <a:r>
              <a:rPr lang="en-US" sz="2800" dirty="0" smtClean="0">
                <a:latin typeface="Georgia" panose="02040502050405020303" pitchFamily="18" charset="0"/>
              </a:rPr>
              <a:t>Have to publish its financial statements       annually</a:t>
            </a:r>
            <a:endParaRPr lang="en-US" sz="2800" dirty="0">
              <a:latin typeface="Georgia" panose="02040502050405020303" pitchFamily="18"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5" y="4665"/>
            <a:ext cx="8229600" cy="868362"/>
          </a:xfrm>
        </p:spPr>
        <p:txBody>
          <a:bodyPr/>
          <a:lstStyle/>
          <a:p>
            <a:pPr marL="571500" indent="-571500">
              <a:buClr>
                <a:schemeClr val="accent1"/>
              </a:buClr>
              <a:buFont typeface="Georgia" panose="02040502050405020303" pitchFamily="18" charset="0"/>
              <a:buChar char="◊"/>
            </a:pPr>
            <a:r>
              <a:rPr lang="en-US" b="1" dirty="0" smtClean="0">
                <a:latin typeface="Georgia" panose="02040502050405020303" pitchFamily="18" charset="0"/>
              </a:rPr>
              <a:t>Private Limited Companies</a:t>
            </a:r>
            <a:endParaRPr lang="en-US" b="1" dirty="0">
              <a:latin typeface="Georgia" panose="02040502050405020303" pitchFamily="18" charset="0"/>
            </a:endParaRPr>
          </a:p>
        </p:txBody>
      </p:sp>
      <p:sp>
        <p:nvSpPr>
          <p:cNvPr id="3" name="Content Placeholder 2"/>
          <p:cNvSpPr>
            <a:spLocks noGrp="1"/>
          </p:cNvSpPr>
          <p:nvPr>
            <p:ph idx="1"/>
          </p:nvPr>
        </p:nvSpPr>
        <p:spPr>
          <a:xfrm>
            <a:off x="304800" y="1143000"/>
            <a:ext cx="8229600" cy="4983163"/>
          </a:xfrm>
        </p:spPr>
        <p:txBody>
          <a:bodyPr>
            <a:noAutofit/>
          </a:bodyPr>
          <a:lstStyle/>
          <a:p>
            <a:r>
              <a:rPr lang="en-US" sz="2800" dirty="0" smtClean="0">
                <a:latin typeface="Georgia" panose="02040502050405020303" pitchFamily="18" charset="0"/>
              </a:rPr>
              <a:t>Have a minimum of 1 shareholder</a:t>
            </a:r>
          </a:p>
          <a:p>
            <a:r>
              <a:rPr lang="en-US" sz="2800" dirty="0" smtClean="0">
                <a:latin typeface="Georgia" panose="02040502050405020303" pitchFamily="18" charset="0"/>
              </a:rPr>
              <a:t>Have to be registered with the Registrar of companies as a “private limited company”</a:t>
            </a:r>
          </a:p>
          <a:p>
            <a:r>
              <a:rPr lang="en-US" sz="2800" dirty="0" smtClean="0">
                <a:latin typeface="Georgia" panose="02040502050405020303" pitchFamily="18" charset="0"/>
              </a:rPr>
              <a:t>Have the abbreviation “ltd” attached to its official name</a:t>
            </a:r>
          </a:p>
          <a:p>
            <a:r>
              <a:rPr lang="en-US" sz="2800" dirty="0" smtClean="0">
                <a:latin typeface="Georgia" panose="02040502050405020303" pitchFamily="18" charset="0"/>
              </a:rPr>
              <a:t>Does NOT have to trade its shares on the    public exchange (Stock Market or Securities Exchange)</a:t>
            </a:r>
          </a:p>
          <a:p>
            <a:r>
              <a:rPr lang="en-US" sz="2800" dirty="0" smtClean="0">
                <a:latin typeface="Georgia" panose="02040502050405020303" pitchFamily="18" charset="0"/>
              </a:rPr>
              <a:t>Does NOT have to publish its financial statements</a:t>
            </a:r>
            <a:endParaRPr lang="en-US" sz="2800" dirty="0">
              <a:latin typeface="Georgia" panose="02040502050405020303"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6347713" cy="990600"/>
          </a:xfrm>
        </p:spPr>
        <p:txBody>
          <a:bodyPr/>
          <a:lstStyle/>
          <a:p>
            <a:pPr marL="571500" indent="-571500">
              <a:buFont typeface="Wingdings" panose="05000000000000000000" pitchFamily="2" charset="2"/>
              <a:buChar char="v"/>
            </a:pPr>
            <a:r>
              <a:rPr lang="en-US" b="1" dirty="0" smtClean="0">
                <a:latin typeface="Georgia" panose="02040502050405020303" pitchFamily="18" charset="0"/>
              </a:rPr>
              <a:t>Joint Venture</a:t>
            </a:r>
            <a:endParaRPr lang="en-US" b="1" dirty="0">
              <a:latin typeface="Georgia" panose="02040502050405020303" pitchFamily="18" charset="0"/>
            </a:endParaRPr>
          </a:p>
        </p:txBody>
      </p:sp>
      <p:sp>
        <p:nvSpPr>
          <p:cNvPr id="3" name="Content Placeholder 2"/>
          <p:cNvSpPr>
            <a:spLocks noGrp="1"/>
          </p:cNvSpPr>
          <p:nvPr>
            <p:ph idx="1"/>
          </p:nvPr>
        </p:nvSpPr>
        <p:spPr>
          <a:xfrm>
            <a:off x="228600" y="1371600"/>
            <a:ext cx="7086600" cy="4495800"/>
          </a:xfrm>
        </p:spPr>
        <p:txBody>
          <a:bodyPr>
            <a:normAutofit/>
          </a:bodyPr>
          <a:lstStyle/>
          <a:p>
            <a:pPr>
              <a:buNone/>
            </a:pPr>
            <a:r>
              <a:rPr lang="en-US" sz="2800" dirty="0" smtClean="0">
                <a:latin typeface="Georgia" panose="02040502050405020303" pitchFamily="18" charset="0"/>
              </a:rPr>
              <a:t>	Two parties, (individuals or companies), incorporate a company. Business of one party is transferred to the company and as consideration for such transfer, shares are issued by the company and subscribed by that party. The other party subscribers for the shares in cash.</a:t>
            </a:r>
            <a:endParaRPr lang="en-US" sz="2800" dirty="0">
              <a:latin typeface="Georgia" panose="02040502050405020303"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6347713" cy="1320800"/>
          </a:xfrm>
        </p:spPr>
        <p:txBody>
          <a:bodyPr/>
          <a:lstStyle/>
          <a:p>
            <a:r>
              <a:rPr lang="en-US" b="1" dirty="0" smtClean="0">
                <a:latin typeface="Georgia" panose="02040502050405020303" pitchFamily="18" charset="0"/>
              </a:rPr>
              <a:t>Types of Joint Venture</a:t>
            </a:r>
            <a:endParaRPr lang="en-US" b="1" dirty="0">
              <a:latin typeface="Georgia" panose="02040502050405020303" pitchFamily="18" charset="0"/>
            </a:endParaRPr>
          </a:p>
        </p:txBody>
      </p:sp>
      <p:sp>
        <p:nvSpPr>
          <p:cNvPr id="3" name="Content Placeholder 2"/>
          <p:cNvSpPr>
            <a:spLocks noGrp="1"/>
          </p:cNvSpPr>
          <p:nvPr>
            <p:ph idx="1"/>
          </p:nvPr>
        </p:nvSpPr>
        <p:spPr>
          <a:xfrm>
            <a:off x="533400" y="1667933"/>
            <a:ext cx="7086600" cy="3880773"/>
          </a:xfrm>
        </p:spPr>
        <p:txBody>
          <a:bodyPr>
            <a:normAutofit/>
          </a:bodyPr>
          <a:lstStyle/>
          <a:p>
            <a:pPr>
              <a:buFont typeface="Wingdings" panose="05000000000000000000" pitchFamily="2" charset="2"/>
              <a:buChar char="q"/>
            </a:pPr>
            <a:r>
              <a:rPr lang="en-US" sz="2800" b="1" dirty="0" smtClean="0">
                <a:latin typeface="Georgia" panose="02040502050405020303" pitchFamily="18" charset="0"/>
              </a:rPr>
              <a:t>Domestic Joint Venture:</a:t>
            </a:r>
            <a:r>
              <a:rPr lang="en-US" sz="2800" dirty="0" smtClean="0">
                <a:latin typeface="Georgia" panose="02040502050405020303" pitchFamily="18" charset="0"/>
              </a:rPr>
              <a:t> The domestic joint venture means all partners with the same nationality.</a:t>
            </a:r>
          </a:p>
          <a:p>
            <a:pPr>
              <a:buFont typeface="Wingdings" panose="05000000000000000000" pitchFamily="2" charset="2"/>
              <a:buChar char="q"/>
            </a:pPr>
            <a:endParaRPr lang="en-US" sz="2800" dirty="0" smtClean="0">
              <a:latin typeface="Georgia" panose="02040502050405020303" pitchFamily="18" charset="0"/>
            </a:endParaRPr>
          </a:p>
          <a:p>
            <a:pPr>
              <a:buFont typeface="Wingdings" panose="05000000000000000000" pitchFamily="2" charset="2"/>
              <a:buChar char="q"/>
            </a:pPr>
            <a:r>
              <a:rPr lang="en-US" sz="2800" b="1" dirty="0" smtClean="0">
                <a:latin typeface="Georgia" panose="02040502050405020303" pitchFamily="18" charset="0"/>
              </a:rPr>
              <a:t>International Joint Venture:</a:t>
            </a:r>
            <a:r>
              <a:rPr lang="en-US" sz="2800" dirty="0" smtClean="0">
                <a:latin typeface="Georgia" panose="02040502050405020303" pitchFamily="18" charset="0"/>
              </a:rPr>
              <a:t> The international joint venture set up by partners of different nationalities.</a:t>
            </a:r>
            <a:endParaRPr lang="en-US" sz="2800" dirty="0">
              <a:latin typeface="Georgia" panose="02040502050405020303"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6347713" cy="1320800"/>
          </a:xfrm>
        </p:spPr>
        <p:txBody>
          <a:bodyPr/>
          <a:lstStyle/>
          <a:p>
            <a:r>
              <a:rPr lang="en-US" b="1" dirty="0" smtClean="0">
                <a:latin typeface="Georgia" panose="02040502050405020303" pitchFamily="18" charset="0"/>
              </a:rPr>
              <a:t>Advantages of Joint Venture</a:t>
            </a:r>
            <a:endParaRPr lang="en-US" b="1" dirty="0">
              <a:latin typeface="Georgia" panose="02040502050405020303" pitchFamily="18" charset="0"/>
            </a:endParaRPr>
          </a:p>
        </p:txBody>
      </p:sp>
      <p:sp>
        <p:nvSpPr>
          <p:cNvPr id="3" name="Content Placeholder 2"/>
          <p:cNvSpPr>
            <a:spLocks noGrp="1"/>
          </p:cNvSpPr>
          <p:nvPr>
            <p:ph idx="1"/>
          </p:nvPr>
        </p:nvSpPr>
        <p:spPr>
          <a:xfrm>
            <a:off x="533400" y="1752600"/>
            <a:ext cx="6858000" cy="3880773"/>
          </a:xfrm>
        </p:spPr>
        <p:txBody>
          <a:bodyPr>
            <a:noAutofit/>
          </a:bodyPr>
          <a:lstStyle/>
          <a:p>
            <a:r>
              <a:rPr lang="en-US" sz="2800" dirty="0" smtClean="0">
                <a:latin typeface="Georgia" panose="02040502050405020303" pitchFamily="18" charset="0"/>
              </a:rPr>
              <a:t>Accessing additional financial resources</a:t>
            </a:r>
          </a:p>
          <a:p>
            <a:r>
              <a:rPr lang="en-US" sz="2800" dirty="0" smtClean="0">
                <a:latin typeface="Georgia" panose="02040502050405020303" pitchFamily="18" charset="0"/>
              </a:rPr>
              <a:t>Sharing the economic risk with             co-venture</a:t>
            </a:r>
          </a:p>
          <a:p>
            <a:r>
              <a:rPr lang="en-US" sz="2800" dirty="0" smtClean="0">
                <a:latin typeface="Georgia" panose="02040502050405020303" pitchFamily="18" charset="0"/>
              </a:rPr>
              <a:t>Widening economic scope fast</a:t>
            </a:r>
          </a:p>
          <a:p>
            <a:r>
              <a:rPr lang="en-US" sz="2800" dirty="0" smtClean="0">
                <a:latin typeface="Georgia" panose="02040502050405020303" pitchFamily="18" charset="0"/>
              </a:rPr>
              <a:t>Tapping newer methods, technology, and approach you do not have</a:t>
            </a:r>
          </a:p>
          <a:p>
            <a:r>
              <a:rPr lang="en-US" sz="2800" dirty="0" smtClean="0">
                <a:latin typeface="Georgia" panose="02040502050405020303" pitchFamily="18" charset="0"/>
              </a:rPr>
              <a:t>Building relationship with vital contacts</a:t>
            </a:r>
            <a:endParaRPr lang="en-US" sz="2800" dirty="0">
              <a:latin typeface="Georgia" panose="02040502050405020303"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6347713" cy="1320800"/>
          </a:xfrm>
        </p:spPr>
        <p:txBody>
          <a:bodyPr/>
          <a:lstStyle/>
          <a:p>
            <a:r>
              <a:rPr lang="en-US" b="1" dirty="0" smtClean="0">
                <a:latin typeface="Georgia" panose="02040502050405020303" pitchFamily="18" charset="0"/>
              </a:rPr>
              <a:t>Disadvantages of Joint Venture</a:t>
            </a:r>
            <a:endParaRPr lang="en-US" b="1" dirty="0">
              <a:latin typeface="Georgia" panose="02040502050405020303" pitchFamily="18" charset="0"/>
            </a:endParaRPr>
          </a:p>
        </p:txBody>
      </p:sp>
      <p:sp>
        <p:nvSpPr>
          <p:cNvPr id="3" name="Content Placeholder 2"/>
          <p:cNvSpPr>
            <a:spLocks noGrp="1"/>
          </p:cNvSpPr>
          <p:nvPr>
            <p:ph idx="1"/>
          </p:nvPr>
        </p:nvSpPr>
        <p:spPr>
          <a:xfrm>
            <a:off x="533400" y="1981200"/>
            <a:ext cx="7239000" cy="3880773"/>
          </a:xfrm>
        </p:spPr>
        <p:txBody>
          <a:bodyPr>
            <a:normAutofit/>
          </a:bodyPr>
          <a:lstStyle/>
          <a:p>
            <a:r>
              <a:rPr lang="en-US" sz="2800" dirty="0" smtClean="0">
                <a:latin typeface="Georgia" panose="02040502050405020303" pitchFamily="18" charset="0"/>
              </a:rPr>
              <a:t>Shared profit</a:t>
            </a:r>
          </a:p>
          <a:p>
            <a:r>
              <a:rPr lang="en-US" sz="2800" dirty="0" smtClean="0">
                <a:latin typeface="Georgia" panose="02040502050405020303" pitchFamily="18" charset="0"/>
              </a:rPr>
              <a:t>Diminished control over some important matters</a:t>
            </a:r>
          </a:p>
          <a:p>
            <a:r>
              <a:rPr lang="en-US" sz="2800" dirty="0" smtClean="0">
                <a:latin typeface="Georgia" panose="02040502050405020303" pitchFamily="18" charset="0"/>
              </a:rPr>
              <a:t>Undesired outcome of the quality of the product or project</a:t>
            </a:r>
          </a:p>
          <a:p>
            <a:r>
              <a:rPr lang="en-US" sz="2800" dirty="0" smtClean="0">
                <a:latin typeface="Georgia" panose="02040502050405020303" pitchFamily="18" charset="0"/>
              </a:rPr>
              <a:t>Uncontrolled or unmonitored increase in the operating cost</a:t>
            </a:r>
            <a:endParaRPr lang="en-US" sz="2800" dirty="0">
              <a:latin typeface="Georgia" panose="02040502050405020303"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6781800" cy="6553200"/>
          </a:xfrm>
        </p:spPr>
        <p:txBody>
          <a:bodyPr>
            <a:normAutofit/>
          </a:bodyPr>
          <a:lstStyle/>
          <a:p>
            <a:pPr algn="just"/>
            <a:r>
              <a:rPr lang="en-US" sz="2800" b="1" dirty="0" smtClean="0">
                <a:latin typeface="Georgia" panose="02040502050405020303" pitchFamily="18" charset="0"/>
              </a:rPr>
              <a:t>Rights and Status of Stock holders</a:t>
            </a:r>
          </a:p>
          <a:p>
            <a:pPr algn="just">
              <a:buNone/>
            </a:pPr>
            <a:r>
              <a:rPr lang="en-US" sz="2800" dirty="0" smtClean="0">
                <a:latin typeface="Georgia" panose="02040502050405020303" pitchFamily="18" charset="0"/>
              </a:rPr>
              <a:t>	Ownership of a corporation is evidenced by stock certificated which stipulates the number of shares owned by a stockholder. </a:t>
            </a:r>
          </a:p>
          <a:p>
            <a:pPr algn="just">
              <a:buNone/>
            </a:pPr>
            <a:r>
              <a:rPr lang="en-US" sz="2800" dirty="0" smtClean="0">
                <a:latin typeface="Georgia" panose="02040502050405020303" pitchFamily="18" charset="0"/>
              </a:rPr>
              <a:t>	Stock certificate is a document that specifies the number of shares owned by a stockholder. Ownership of stock typically carries a pre-emptive right-the right to buy new shares in proportion to the number of shares already owned, before new stock is offered for public sale.</a:t>
            </a:r>
            <a:endParaRPr lang="en-US" sz="2800" dirty="0">
              <a:latin typeface="Georgia" panose="02040502050405020303"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3914"/>
            <a:ext cx="7315200" cy="849086"/>
          </a:xfrm>
        </p:spPr>
        <p:txBody>
          <a:bodyPr>
            <a:noAutofit/>
          </a:bodyPr>
          <a:lstStyle/>
          <a:p>
            <a:r>
              <a:rPr lang="en-US" sz="3150" b="1" dirty="0" smtClean="0">
                <a:latin typeface="Georgia" panose="02040502050405020303" pitchFamily="18" charset="0"/>
              </a:rPr>
              <a:t>The Stockholders or Shareholders</a:t>
            </a:r>
            <a:endParaRPr lang="en-US" sz="3150" b="1" dirty="0">
              <a:latin typeface="Georgia" panose="02040502050405020303" pitchFamily="18" charset="0"/>
            </a:endParaRPr>
          </a:p>
        </p:txBody>
      </p:sp>
      <p:sp>
        <p:nvSpPr>
          <p:cNvPr id="3" name="Content Placeholder 2"/>
          <p:cNvSpPr>
            <a:spLocks noGrp="1"/>
          </p:cNvSpPr>
          <p:nvPr>
            <p:ph idx="1"/>
          </p:nvPr>
        </p:nvSpPr>
        <p:spPr>
          <a:xfrm>
            <a:off x="457200" y="1143000"/>
            <a:ext cx="6858000" cy="4983163"/>
          </a:xfrm>
        </p:spPr>
        <p:txBody>
          <a:bodyPr>
            <a:noAutofit/>
          </a:bodyPr>
          <a:lstStyle/>
          <a:p>
            <a:pPr>
              <a:buNone/>
            </a:pPr>
            <a:r>
              <a:rPr lang="en-US" sz="2800" dirty="0" smtClean="0">
                <a:latin typeface="Georgia" panose="02040502050405020303" pitchFamily="18" charset="0"/>
              </a:rPr>
              <a:t>	They are the owners of the corporation and they provide the capital. Ownership is divided into equal parts called shares. A person who buys one share becomes a stockholder or shareholder. Therefore thousands of people can own a corporation. A shareholder does not have the same financial responsibility as a partner. If the corporation fails, a stock holder will lose only the money invested. Creditors cannot collect anything further from the stockholders.</a:t>
            </a:r>
            <a:endParaRPr lang="en-US" sz="2800" dirty="0">
              <a:latin typeface="Georgia" panose="02040502050405020303"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229600" cy="5592763"/>
          </a:xfrm>
        </p:spPr>
        <p:txBody>
          <a:bodyPr>
            <a:normAutofit lnSpcReduction="10000"/>
          </a:bodyPr>
          <a:lstStyle/>
          <a:p>
            <a:pPr>
              <a:buNone/>
            </a:pPr>
            <a:r>
              <a:rPr lang="en-US" sz="2800" b="1" dirty="0" smtClean="0">
                <a:latin typeface="Georgia" panose="02040502050405020303" pitchFamily="18" charset="0"/>
              </a:rPr>
              <a:t>Basic Rights of Stockholders:</a:t>
            </a:r>
          </a:p>
          <a:p>
            <a:r>
              <a:rPr lang="en-US" sz="2800" dirty="0" smtClean="0">
                <a:latin typeface="Georgia" panose="02040502050405020303" pitchFamily="18" charset="0"/>
              </a:rPr>
              <a:t>Rights related to the transfer of stock</a:t>
            </a:r>
          </a:p>
          <a:p>
            <a:r>
              <a:rPr lang="en-US" sz="2800" dirty="0" smtClean="0">
                <a:latin typeface="Georgia" panose="02040502050405020303" pitchFamily="18" charset="0"/>
              </a:rPr>
              <a:t>Rights related to the assets of the         corporation</a:t>
            </a:r>
          </a:p>
          <a:p>
            <a:r>
              <a:rPr lang="en-US" sz="2800" dirty="0" smtClean="0">
                <a:latin typeface="Georgia" panose="02040502050405020303" pitchFamily="18" charset="0"/>
              </a:rPr>
              <a:t>Voting rights on issues that affect the corporation as a whole</a:t>
            </a:r>
          </a:p>
          <a:p>
            <a:r>
              <a:rPr lang="en-US" sz="2800" dirty="0" smtClean="0">
                <a:latin typeface="Georgia" panose="02040502050405020303" pitchFamily="18" charset="0"/>
              </a:rPr>
              <a:t>Rights to receive dividends as declared by         the board of directors of the corporation</a:t>
            </a:r>
          </a:p>
          <a:p>
            <a:r>
              <a:rPr lang="en-US" sz="2800" dirty="0" smtClean="0">
                <a:latin typeface="Georgia" panose="02040502050405020303" pitchFamily="18" charset="0"/>
              </a:rPr>
              <a:t>Rights to inspect the records and books of         the corporation</a:t>
            </a:r>
          </a:p>
          <a:p>
            <a:r>
              <a:rPr lang="en-US" sz="2800" dirty="0" smtClean="0">
                <a:latin typeface="Georgia" panose="02040502050405020303" pitchFamily="18" charset="0"/>
              </a:rPr>
              <a:t>Rights to share in the proceeds recovered      when the corporation liquidates its assets</a:t>
            </a:r>
            <a:endParaRPr lang="en-US" sz="2800" dirty="0">
              <a:latin typeface="Georgia" panose="02040502050405020303"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6705600" cy="6096000"/>
          </a:xfrm>
        </p:spPr>
        <p:txBody>
          <a:bodyPr>
            <a:normAutofit/>
          </a:bodyPr>
          <a:lstStyle/>
          <a:p>
            <a:r>
              <a:rPr lang="en-US" sz="2800" b="1" dirty="0" smtClean="0">
                <a:latin typeface="Georgia" panose="02040502050405020303" pitchFamily="18" charset="0"/>
              </a:rPr>
              <a:t>Board of Directors: </a:t>
            </a:r>
            <a:r>
              <a:rPr lang="en-US" sz="2800" dirty="0" smtClean="0">
                <a:latin typeface="Georgia" panose="02040502050405020303" pitchFamily="18" charset="0"/>
              </a:rPr>
              <a:t>They are the ruling body of the corporation. Board members are elected by the stock holders. They develop plans and policies to guide the corporation. They also appoint officers to carry out the plans. In large firms, boards generally consist of 10-25 directors. A few board members are top executives from within the corporation. The rest are form outside the corporation, usually executives from other businesses or people from non-profit </a:t>
            </a:r>
            <a:r>
              <a:rPr lang="en-US" sz="2800" dirty="0" err="1" smtClean="0">
                <a:latin typeface="Georgia" panose="02040502050405020303" pitchFamily="18" charset="0"/>
              </a:rPr>
              <a:t>organisations</a:t>
            </a:r>
            <a:r>
              <a:rPr lang="en-US" sz="2800" dirty="0" smtClean="0">
                <a:latin typeface="Georgia" panose="02040502050405020303" pitchFamily="18" charset="0"/>
              </a:rPr>
              <a:t>.</a:t>
            </a:r>
            <a:endParaRPr lang="en-US" sz="2800" dirty="0" smtClean="0">
              <a:latin typeface="Georgia" panose="02040502050405020303" pitchFamily="18" charset="0"/>
            </a:endParaRPr>
          </a:p>
          <a:p>
            <a:endParaRPr lang="en-US" sz="2800" dirty="0" smtClean="0">
              <a:latin typeface="Georgia" panose="02040502050405020303"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7010400" cy="6019800"/>
          </a:xfrm>
        </p:spPr>
        <p:txBody>
          <a:bodyPr>
            <a:noAutofit/>
          </a:bodyPr>
          <a:lstStyle/>
          <a:p>
            <a:r>
              <a:rPr lang="en-US" sz="2800" b="1" dirty="0">
                <a:latin typeface="Georgia" panose="02040502050405020303" pitchFamily="18" charset="0"/>
              </a:rPr>
              <a:t>Officers:</a:t>
            </a:r>
            <a:r>
              <a:rPr lang="en-US" sz="2800" dirty="0">
                <a:latin typeface="Georgia" panose="02040502050405020303" pitchFamily="18" charset="0"/>
              </a:rPr>
              <a:t> The officers of a corporation are the top executives who are hired to manage the business. The board of directors appoints them. The officers of a small corporation often consist of a president, a secretary and a treasurer. In addition, large corporations may have vice presidents in charge of major areas like marketing, finance and manufacturing. The top officer is called the Chief Executive Officer (CEO) and the head financial officer is the Chief Financial Officer (CFO</a:t>
            </a:r>
            <a:r>
              <a:rPr lang="en-US" sz="2800" dirty="0" smtClean="0">
                <a:latin typeface="Georgia" panose="02040502050405020303" pitchFamily="18" charset="0"/>
              </a:rPr>
              <a:t>).</a:t>
            </a:r>
            <a:endParaRPr lang="en-US" sz="2800" dirty="0">
              <a:latin typeface="Georgia" panose="02040502050405020303" pitchFamily="18" charset="0"/>
            </a:endParaRPr>
          </a:p>
          <a:p>
            <a:endParaRPr lang="en-US" sz="2800" dirty="0">
              <a:latin typeface="Georgia" panose="02040502050405020303" pitchFamily="18" charset="0"/>
            </a:endParaRPr>
          </a:p>
        </p:txBody>
      </p:sp>
    </p:spTree>
    <p:extLst>
      <p:ext uri="{BB962C8B-B14F-4D97-AF65-F5344CB8AC3E}">
        <p14:creationId xmlns:p14="http://schemas.microsoft.com/office/powerpoint/2010/main" val="17192541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7467600" cy="1143000"/>
          </a:xfrm>
        </p:spPr>
        <p:txBody>
          <a:bodyPr>
            <a:noAutofit/>
          </a:bodyPr>
          <a:lstStyle/>
          <a:p>
            <a:r>
              <a:rPr lang="en-US" sz="3100" b="1" dirty="0" smtClean="0">
                <a:latin typeface="Georgia" panose="02040502050405020303" pitchFamily="18" charset="0"/>
              </a:rPr>
              <a:t>CHARACTERISTICS FROM THE DEFINITION OF A CORPORATION</a:t>
            </a:r>
            <a:endParaRPr lang="en-US" sz="3100" b="1" dirty="0">
              <a:latin typeface="Georgia" panose="02040502050405020303" pitchFamily="18" charset="0"/>
            </a:endParaRPr>
          </a:p>
        </p:txBody>
      </p:sp>
      <p:sp>
        <p:nvSpPr>
          <p:cNvPr id="3" name="Content Placeholder 2"/>
          <p:cNvSpPr>
            <a:spLocks noGrp="1"/>
          </p:cNvSpPr>
          <p:nvPr>
            <p:ph idx="1"/>
          </p:nvPr>
        </p:nvSpPr>
        <p:spPr>
          <a:xfrm>
            <a:off x="609599" y="1676400"/>
            <a:ext cx="6347714" cy="4364963"/>
          </a:xfrm>
        </p:spPr>
        <p:txBody>
          <a:bodyPr>
            <a:normAutofit/>
          </a:bodyPr>
          <a:lstStyle/>
          <a:p>
            <a:r>
              <a:rPr lang="en-US" sz="2800" dirty="0" smtClean="0">
                <a:latin typeface="Georgia" panose="02040502050405020303" pitchFamily="18" charset="0"/>
              </a:rPr>
              <a:t>It is considered as a separate legal </a:t>
            </a:r>
            <a:r>
              <a:rPr lang="en-US" sz="2800" dirty="0" smtClean="0">
                <a:latin typeface="Georgia" panose="02040502050405020303" pitchFamily="18" charset="0"/>
              </a:rPr>
              <a:t>entity.</a:t>
            </a:r>
            <a:endParaRPr lang="en-US" sz="2800" dirty="0" smtClean="0">
              <a:latin typeface="Georgia" panose="02040502050405020303" pitchFamily="18" charset="0"/>
            </a:endParaRPr>
          </a:p>
          <a:p>
            <a:r>
              <a:rPr lang="en-US" sz="2800" dirty="0" smtClean="0">
                <a:latin typeface="Georgia" panose="02040502050405020303" pitchFamily="18" charset="0"/>
              </a:rPr>
              <a:t>Management and ownership is completely </a:t>
            </a:r>
            <a:r>
              <a:rPr lang="en-US" sz="2800" dirty="0" smtClean="0">
                <a:latin typeface="Georgia" panose="02040502050405020303" pitchFamily="18" charset="0"/>
              </a:rPr>
              <a:t>separate.</a:t>
            </a:r>
            <a:endParaRPr lang="en-US" sz="2800" dirty="0" smtClean="0">
              <a:latin typeface="Georgia" panose="02040502050405020303" pitchFamily="18" charset="0"/>
            </a:endParaRPr>
          </a:p>
          <a:p>
            <a:r>
              <a:rPr lang="en-US" sz="2800" dirty="0" smtClean="0">
                <a:latin typeface="Georgia" panose="02040502050405020303" pitchFamily="18" charset="0"/>
              </a:rPr>
              <a:t>Capital is raised through shares which are </a:t>
            </a:r>
            <a:r>
              <a:rPr lang="en-US" sz="2800" dirty="0" smtClean="0">
                <a:latin typeface="Georgia" panose="02040502050405020303" pitchFamily="18" charset="0"/>
              </a:rPr>
              <a:t>transferable.</a:t>
            </a:r>
            <a:endParaRPr lang="en-US" sz="2800" dirty="0">
              <a:latin typeface="Georgia" panose="02040502050405020303"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229600" cy="944562"/>
          </a:xfrm>
        </p:spPr>
        <p:txBody>
          <a:bodyPr>
            <a:normAutofit/>
          </a:bodyPr>
          <a:lstStyle/>
          <a:p>
            <a:r>
              <a:rPr lang="en-US" sz="3000" b="1" dirty="0" smtClean="0">
                <a:latin typeface="Georgia" panose="02040502050405020303" pitchFamily="18" charset="0"/>
              </a:rPr>
              <a:t>ADVANTAGES OF CORPORATIONS</a:t>
            </a:r>
            <a:endParaRPr lang="en-US" sz="3000" b="1" dirty="0">
              <a:latin typeface="Georgia" panose="02040502050405020303" pitchFamily="18" charset="0"/>
            </a:endParaRPr>
          </a:p>
        </p:txBody>
      </p:sp>
      <p:sp>
        <p:nvSpPr>
          <p:cNvPr id="3" name="Content Placeholder 2"/>
          <p:cNvSpPr>
            <a:spLocks noGrp="1"/>
          </p:cNvSpPr>
          <p:nvPr>
            <p:ph idx="1"/>
          </p:nvPr>
        </p:nvSpPr>
        <p:spPr>
          <a:xfrm>
            <a:off x="228600" y="1066800"/>
            <a:ext cx="8229600" cy="4830763"/>
          </a:xfrm>
        </p:spPr>
        <p:txBody>
          <a:bodyPr>
            <a:noAutofit/>
          </a:bodyPr>
          <a:lstStyle/>
          <a:p>
            <a:r>
              <a:rPr lang="en-US" sz="2800" dirty="0" smtClean="0">
                <a:latin typeface="Georgia" panose="02040502050405020303" pitchFamily="18" charset="0"/>
              </a:rPr>
              <a:t>The owners are shareholders. They have     limited liability for the debts of the     corporation and share the </a:t>
            </a:r>
            <a:r>
              <a:rPr lang="en-US" sz="2800" dirty="0" smtClean="0">
                <a:latin typeface="Georgia" panose="02040502050405020303" pitchFamily="18" charset="0"/>
              </a:rPr>
              <a:t>profits.</a:t>
            </a:r>
            <a:endParaRPr lang="en-US" sz="2800" dirty="0" smtClean="0">
              <a:latin typeface="Georgia" panose="02040502050405020303" pitchFamily="18" charset="0"/>
            </a:endParaRPr>
          </a:p>
          <a:p>
            <a:r>
              <a:rPr lang="en-US" sz="2800" dirty="0" smtClean="0">
                <a:latin typeface="Georgia" panose="02040502050405020303" pitchFamily="18" charset="0"/>
              </a:rPr>
              <a:t>Corporations can usually raise funds more   easily than sole proprietors or </a:t>
            </a:r>
            <a:r>
              <a:rPr lang="en-US" sz="2800" dirty="0" smtClean="0">
                <a:latin typeface="Georgia" panose="02040502050405020303" pitchFamily="18" charset="0"/>
              </a:rPr>
              <a:t>partners.</a:t>
            </a:r>
            <a:endParaRPr lang="en-US" sz="2800" dirty="0" smtClean="0">
              <a:latin typeface="Georgia" panose="02040502050405020303" pitchFamily="18" charset="0"/>
            </a:endParaRPr>
          </a:p>
          <a:p>
            <a:r>
              <a:rPr lang="en-US" sz="2800" dirty="0" smtClean="0">
                <a:latin typeface="Georgia" panose="02040502050405020303" pitchFamily="18" charset="0"/>
              </a:rPr>
              <a:t>Usually shareholders do not operate the company-they hire employees to do </a:t>
            </a:r>
            <a:r>
              <a:rPr lang="en-US" sz="2800" dirty="0" smtClean="0">
                <a:latin typeface="Georgia" panose="02040502050405020303" pitchFamily="18" charset="0"/>
              </a:rPr>
              <a:t>so.</a:t>
            </a:r>
            <a:endParaRPr lang="en-US" sz="2800" dirty="0" smtClean="0">
              <a:latin typeface="Georgia" panose="02040502050405020303" pitchFamily="18" charset="0"/>
            </a:endParaRPr>
          </a:p>
          <a:p>
            <a:r>
              <a:rPr lang="en-US" sz="2800" dirty="0" smtClean="0">
                <a:latin typeface="Georgia" panose="02040502050405020303" pitchFamily="18" charset="0"/>
              </a:rPr>
              <a:t>Have unlimited </a:t>
            </a:r>
            <a:r>
              <a:rPr lang="en-US" sz="2800" dirty="0" smtClean="0">
                <a:latin typeface="Georgia" panose="02040502050405020303" pitchFamily="18" charset="0"/>
              </a:rPr>
              <a:t>life.</a:t>
            </a:r>
            <a:endParaRPr lang="en-US" sz="2800" dirty="0" smtClean="0">
              <a:latin typeface="Georgia" panose="02040502050405020303" pitchFamily="18" charset="0"/>
            </a:endParaRPr>
          </a:p>
          <a:p>
            <a:r>
              <a:rPr lang="en-US" sz="2800" dirty="0" smtClean="0">
                <a:latin typeface="Georgia" panose="02040502050405020303" pitchFamily="18" charset="0"/>
              </a:rPr>
              <a:t>Ease of transfer of </a:t>
            </a:r>
            <a:r>
              <a:rPr lang="en-US" sz="2800" dirty="0" smtClean="0">
                <a:latin typeface="Georgia" panose="02040502050405020303" pitchFamily="18" charset="0"/>
              </a:rPr>
              <a:t>ownership.</a:t>
            </a:r>
            <a:endParaRPr lang="en-US" sz="2800" dirty="0" smtClean="0">
              <a:latin typeface="Georgia" panose="02040502050405020303" pitchFamily="18" charset="0"/>
            </a:endParaRPr>
          </a:p>
          <a:p>
            <a:r>
              <a:rPr lang="en-US" sz="2800" dirty="0" smtClean="0">
                <a:latin typeface="Georgia" panose="02040502050405020303" pitchFamily="18" charset="0"/>
              </a:rPr>
              <a:t>Corporations usually have a lower tax rate     than private </a:t>
            </a:r>
            <a:r>
              <a:rPr lang="en-US" sz="2800" dirty="0" smtClean="0">
                <a:latin typeface="Georgia" panose="02040502050405020303" pitchFamily="18" charset="0"/>
              </a:rPr>
              <a:t>owners.</a:t>
            </a:r>
            <a:endParaRPr lang="en-US" sz="2800" dirty="0">
              <a:latin typeface="Georgia" panose="02040502050405020303"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1533</TotalTime>
  <Words>1271</Words>
  <Application>Microsoft Office PowerPoint</Application>
  <PresentationFormat>On-screen Show (4:3)</PresentationFormat>
  <Paragraphs>118</Paragraphs>
  <Slides>29</Slides>
  <Notes>1</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vt:lpstr>
      <vt:lpstr>Calibri</vt:lpstr>
      <vt:lpstr>Courier New</vt:lpstr>
      <vt:lpstr>Georgia</vt:lpstr>
      <vt:lpstr>Trebuchet MS</vt:lpstr>
      <vt:lpstr>Wingdings</vt:lpstr>
      <vt:lpstr>Wingdings 3</vt:lpstr>
      <vt:lpstr>Facet</vt:lpstr>
      <vt:lpstr>CORPORATION/ COMPANY</vt:lpstr>
      <vt:lpstr>PowerPoint Presentation</vt:lpstr>
      <vt:lpstr>PowerPoint Presentation</vt:lpstr>
      <vt:lpstr>The Stockholders or Shareholders</vt:lpstr>
      <vt:lpstr>PowerPoint Presentation</vt:lpstr>
      <vt:lpstr>PowerPoint Presentation</vt:lpstr>
      <vt:lpstr>PowerPoint Presentation</vt:lpstr>
      <vt:lpstr>CHARACTERISTICS FROM THE DEFINITION OF A CORPORATION</vt:lpstr>
      <vt:lpstr>ADVANTAGES OF CORPORATIONS</vt:lpstr>
      <vt:lpstr>DISADVANTAGES OF CORPORATIONS</vt:lpstr>
      <vt:lpstr>DISADVANTAGES OF CORPORATIONS (Cont’d.)</vt:lpstr>
      <vt:lpstr>TYPES OF CORPORATION</vt:lpstr>
      <vt:lpstr>PowerPoint Presentation</vt:lpstr>
      <vt:lpstr>Specialized Types of          Organisations</vt:lpstr>
      <vt:lpstr>Co-operatives</vt:lpstr>
      <vt:lpstr>Characteristics of Co-operatives</vt:lpstr>
      <vt:lpstr>Advantages of Co-operatives</vt:lpstr>
      <vt:lpstr>Disadvantages of Co-operatives</vt:lpstr>
      <vt:lpstr>Types of  Co-operatives</vt:lpstr>
      <vt:lpstr>PowerPoint Presentation</vt:lpstr>
      <vt:lpstr>The Limited Liability Company</vt:lpstr>
      <vt:lpstr>PowerPoint Presentation</vt:lpstr>
      <vt:lpstr>Types of Limited Liability Company</vt:lpstr>
      <vt:lpstr>Public Limited Companies</vt:lpstr>
      <vt:lpstr>Private Limited Companies</vt:lpstr>
      <vt:lpstr>Joint Venture</vt:lpstr>
      <vt:lpstr>Types of Joint Venture</vt:lpstr>
      <vt:lpstr>Advantages of Joint Venture</vt:lpstr>
      <vt:lpstr>Disadvantages of Joint Venture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HR</dc:creator>
  <cp:lastModifiedBy>Nida Perdido Karuyan</cp:lastModifiedBy>
  <cp:revision>55</cp:revision>
  <dcterms:created xsi:type="dcterms:W3CDTF">2015-05-11T13:04:15Z</dcterms:created>
  <dcterms:modified xsi:type="dcterms:W3CDTF">2017-09-27T10:41:36Z</dcterms:modified>
</cp:coreProperties>
</file>